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13"/>
  </p:notesMasterIdLst>
  <p:sldIdLst>
    <p:sldId id="256" r:id="rId2"/>
    <p:sldId id="324" r:id="rId3"/>
    <p:sldId id="272" r:id="rId4"/>
    <p:sldId id="323" r:id="rId5"/>
    <p:sldId id="325" r:id="rId6"/>
    <p:sldId id="327" r:id="rId7"/>
    <p:sldId id="326" r:id="rId8"/>
    <p:sldId id="330" r:id="rId9"/>
    <p:sldId id="329" r:id="rId10"/>
    <p:sldId id="331" r:id="rId11"/>
    <p:sldId id="332" r:id="rId12"/>
    <p:sldId id="334" r:id="rId13"/>
    <p:sldId id="335" r:id="rId14"/>
    <p:sldId id="328" r:id="rId15"/>
    <p:sldId id="336" r:id="rId16"/>
    <p:sldId id="337" r:id="rId17"/>
    <p:sldId id="338" r:id="rId18"/>
    <p:sldId id="342" r:id="rId19"/>
    <p:sldId id="341" r:id="rId20"/>
    <p:sldId id="340" r:id="rId21"/>
    <p:sldId id="344" r:id="rId22"/>
    <p:sldId id="349" r:id="rId23"/>
    <p:sldId id="348" r:id="rId24"/>
    <p:sldId id="346" r:id="rId25"/>
    <p:sldId id="347" r:id="rId26"/>
    <p:sldId id="351" r:id="rId27"/>
    <p:sldId id="350" r:id="rId28"/>
    <p:sldId id="356" r:id="rId29"/>
    <p:sldId id="352" r:id="rId30"/>
    <p:sldId id="353" r:id="rId31"/>
    <p:sldId id="354" r:id="rId32"/>
    <p:sldId id="355" r:id="rId33"/>
    <p:sldId id="362" r:id="rId34"/>
    <p:sldId id="357" r:id="rId35"/>
    <p:sldId id="358" r:id="rId36"/>
    <p:sldId id="359" r:id="rId37"/>
    <p:sldId id="360" r:id="rId38"/>
    <p:sldId id="361" r:id="rId39"/>
    <p:sldId id="363" r:id="rId40"/>
    <p:sldId id="364" r:id="rId41"/>
    <p:sldId id="365" r:id="rId42"/>
    <p:sldId id="366" r:id="rId43"/>
    <p:sldId id="367" r:id="rId44"/>
    <p:sldId id="368" r:id="rId45"/>
    <p:sldId id="369" r:id="rId46"/>
    <p:sldId id="371" r:id="rId47"/>
    <p:sldId id="370" r:id="rId48"/>
    <p:sldId id="372" r:id="rId49"/>
    <p:sldId id="374" r:id="rId50"/>
    <p:sldId id="373" r:id="rId51"/>
    <p:sldId id="375" r:id="rId52"/>
    <p:sldId id="376" r:id="rId53"/>
    <p:sldId id="377" r:id="rId54"/>
    <p:sldId id="378" r:id="rId55"/>
    <p:sldId id="379" r:id="rId56"/>
    <p:sldId id="380" r:id="rId57"/>
    <p:sldId id="381" r:id="rId58"/>
    <p:sldId id="382" r:id="rId59"/>
    <p:sldId id="383" r:id="rId60"/>
    <p:sldId id="385" r:id="rId61"/>
    <p:sldId id="384" r:id="rId62"/>
    <p:sldId id="386" r:id="rId63"/>
    <p:sldId id="387" r:id="rId64"/>
    <p:sldId id="389" r:id="rId65"/>
    <p:sldId id="388" r:id="rId66"/>
    <p:sldId id="390" r:id="rId67"/>
    <p:sldId id="391" r:id="rId68"/>
    <p:sldId id="392" r:id="rId69"/>
    <p:sldId id="393" r:id="rId70"/>
    <p:sldId id="394" r:id="rId71"/>
    <p:sldId id="395" r:id="rId72"/>
    <p:sldId id="403" r:id="rId73"/>
    <p:sldId id="404" r:id="rId74"/>
    <p:sldId id="396" r:id="rId75"/>
    <p:sldId id="397" r:id="rId76"/>
    <p:sldId id="398" r:id="rId77"/>
    <p:sldId id="399" r:id="rId78"/>
    <p:sldId id="400" r:id="rId79"/>
    <p:sldId id="401" r:id="rId80"/>
    <p:sldId id="402" r:id="rId81"/>
    <p:sldId id="405" r:id="rId82"/>
    <p:sldId id="412" r:id="rId83"/>
    <p:sldId id="413" r:id="rId84"/>
    <p:sldId id="406" r:id="rId85"/>
    <p:sldId id="407" r:id="rId86"/>
    <p:sldId id="409" r:id="rId87"/>
    <p:sldId id="410" r:id="rId88"/>
    <p:sldId id="411" r:id="rId89"/>
    <p:sldId id="414" r:id="rId90"/>
    <p:sldId id="408" r:id="rId91"/>
    <p:sldId id="415" r:id="rId92"/>
    <p:sldId id="416" r:id="rId93"/>
    <p:sldId id="417" r:id="rId94"/>
    <p:sldId id="418" r:id="rId95"/>
    <p:sldId id="419" r:id="rId96"/>
    <p:sldId id="420" r:id="rId97"/>
    <p:sldId id="421" r:id="rId98"/>
    <p:sldId id="422" r:id="rId99"/>
    <p:sldId id="312" r:id="rId100"/>
    <p:sldId id="313" r:id="rId101"/>
    <p:sldId id="316" r:id="rId102"/>
    <p:sldId id="318" r:id="rId103"/>
    <p:sldId id="320" r:id="rId104"/>
    <p:sldId id="322" r:id="rId105"/>
    <p:sldId id="264" r:id="rId106"/>
    <p:sldId id="270" r:id="rId107"/>
    <p:sldId id="345" r:id="rId108"/>
    <p:sldId id="296" r:id="rId109"/>
    <p:sldId id="271" r:id="rId110"/>
    <p:sldId id="273" r:id="rId111"/>
    <p:sldId id="314"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97"/>
    <p:restoredTop sz="83521"/>
  </p:normalViewPr>
  <p:slideViewPr>
    <p:cSldViewPr snapToGrid="0" snapToObjects="1">
      <p:cViewPr varScale="1">
        <p:scale>
          <a:sx n="185" d="100"/>
          <a:sy n="185" d="100"/>
        </p:scale>
        <p:origin x="205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_rels/data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DE8BAA-6566-41E2-B8D3-8374DABB5036}" type="doc">
      <dgm:prSet loTypeId="urn:microsoft.com/office/officeart/2005/8/layout/list1" loCatId="list" qsTypeId="urn:microsoft.com/office/officeart/2005/8/quickstyle/simple2" qsCatId="simple" csTypeId="urn:microsoft.com/office/officeart/2005/8/colors/accent0_3" csCatId="mainScheme"/>
      <dgm:spPr/>
      <dgm:t>
        <a:bodyPr/>
        <a:lstStyle/>
        <a:p>
          <a:endParaRPr lang="en-US"/>
        </a:p>
      </dgm:t>
    </dgm:pt>
    <dgm:pt modelId="{29A04836-C298-4A20-81F5-066E89BBAA07}">
      <dgm:prSet/>
      <dgm:spPr/>
      <dgm:t>
        <a:bodyPr/>
        <a:lstStyle/>
        <a:p>
          <a:r>
            <a:rPr lang="en-US" b="1"/>
            <a:t>News sources</a:t>
          </a:r>
          <a:endParaRPr lang="en-US"/>
        </a:p>
      </dgm:t>
    </dgm:pt>
    <dgm:pt modelId="{48DF2A62-DBDA-4D04-9FB9-5F0D37A74D65}" type="parTrans" cxnId="{64795258-A957-4350-8ADE-900A28686E6C}">
      <dgm:prSet/>
      <dgm:spPr/>
      <dgm:t>
        <a:bodyPr/>
        <a:lstStyle/>
        <a:p>
          <a:endParaRPr lang="en-US"/>
        </a:p>
      </dgm:t>
    </dgm:pt>
    <dgm:pt modelId="{42E03733-BD30-4CCA-8434-35DAAE1125B1}" type="sibTrans" cxnId="{64795258-A957-4350-8ADE-900A28686E6C}">
      <dgm:prSet/>
      <dgm:spPr/>
      <dgm:t>
        <a:bodyPr/>
        <a:lstStyle/>
        <a:p>
          <a:endParaRPr lang="en-US"/>
        </a:p>
      </dgm:t>
    </dgm:pt>
    <dgm:pt modelId="{91BE5E20-8FF2-4145-BFBA-4CBA7D5FCF1B}">
      <dgm:prSet/>
      <dgm:spPr/>
      <dgm:t>
        <a:bodyPr/>
        <a:lstStyle/>
        <a:p>
          <a:r>
            <a:rPr lang="en-US" b="1"/>
            <a:t>Conceptual Model</a:t>
          </a:r>
          <a:endParaRPr lang="en-US"/>
        </a:p>
      </dgm:t>
    </dgm:pt>
    <dgm:pt modelId="{899FF276-3396-4539-9444-F643DB231CAF}" type="parTrans" cxnId="{6B06311A-1E7D-411A-9F9A-0B883C8838B5}">
      <dgm:prSet/>
      <dgm:spPr/>
      <dgm:t>
        <a:bodyPr/>
        <a:lstStyle/>
        <a:p>
          <a:endParaRPr lang="en-US"/>
        </a:p>
      </dgm:t>
    </dgm:pt>
    <dgm:pt modelId="{208A823E-041F-4165-BA6D-5534221ED932}" type="sibTrans" cxnId="{6B06311A-1E7D-411A-9F9A-0B883C8838B5}">
      <dgm:prSet/>
      <dgm:spPr/>
      <dgm:t>
        <a:bodyPr/>
        <a:lstStyle/>
        <a:p>
          <a:endParaRPr lang="en-US"/>
        </a:p>
      </dgm:t>
    </dgm:pt>
    <dgm:pt modelId="{31A74896-CAAE-42F3-AB80-CEC457E85984}">
      <dgm:prSet/>
      <dgm:spPr/>
      <dgm:t>
        <a:bodyPr/>
        <a:lstStyle/>
        <a:p>
          <a:r>
            <a:rPr lang="en-US" b="1"/>
            <a:t>Nvidia NLP workshop</a:t>
          </a:r>
          <a:endParaRPr lang="en-US"/>
        </a:p>
      </dgm:t>
    </dgm:pt>
    <dgm:pt modelId="{3D410556-3298-4538-B680-68C105FF238E}" type="parTrans" cxnId="{F3A2FA47-4EC6-49C8-8CAC-C7C7843D6E6A}">
      <dgm:prSet/>
      <dgm:spPr/>
      <dgm:t>
        <a:bodyPr/>
        <a:lstStyle/>
        <a:p>
          <a:endParaRPr lang="en-US"/>
        </a:p>
      </dgm:t>
    </dgm:pt>
    <dgm:pt modelId="{5C7AB80A-8834-410E-B9AC-C13A36617D50}" type="sibTrans" cxnId="{F3A2FA47-4EC6-49C8-8CAC-C7C7843D6E6A}">
      <dgm:prSet/>
      <dgm:spPr/>
      <dgm:t>
        <a:bodyPr/>
        <a:lstStyle/>
        <a:p>
          <a:endParaRPr lang="en-US"/>
        </a:p>
      </dgm:t>
    </dgm:pt>
    <dgm:pt modelId="{17B2A1F3-23DA-094C-B7F6-39879F4A8AE0}" type="pres">
      <dgm:prSet presAssocID="{4CDE8BAA-6566-41E2-B8D3-8374DABB5036}" presName="linear" presStyleCnt="0">
        <dgm:presLayoutVars>
          <dgm:dir/>
          <dgm:animLvl val="lvl"/>
          <dgm:resizeHandles val="exact"/>
        </dgm:presLayoutVars>
      </dgm:prSet>
      <dgm:spPr/>
    </dgm:pt>
    <dgm:pt modelId="{E86B8F57-FE78-0548-B7E1-0034480149C7}" type="pres">
      <dgm:prSet presAssocID="{29A04836-C298-4A20-81F5-066E89BBAA07}" presName="parentLin" presStyleCnt="0"/>
      <dgm:spPr/>
    </dgm:pt>
    <dgm:pt modelId="{3C9CA60F-091F-6B44-9B01-68EDD5CA0E07}" type="pres">
      <dgm:prSet presAssocID="{29A04836-C298-4A20-81F5-066E89BBAA07}" presName="parentLeftMargin" presStyleLbl="node1" presStyleIdx="0" presStyleCnt="3"/>
      <dgm:spPr/>
    </dgm:pt>
    <dgm:pt modelId="{D79BB7D9-112C-A44F-932A-ADE77E47AD79}" type="pres">
      <dgm:prSet presAssocID="{29A04836-C298-4A20-81F5-066E89BBAA07}" presName="parentText" presStyleLbl="node1" presStyleIdx="0" presStyleCnt="3">
        <dgm:presLayoutVars>
          <dgm:chMax val="0"/>
          <dgm:bulletEnabled val="1"/>
        </dgm:presLayoutVars>
      </dgm:prSet>
      <dgm:spPr/>
    </dgm:pt>
    <dgm:pt modelId="{1E833309-3A33-C047-A6ED-3E6C85C28F17}" type="pres">
      <dgm:prSet presAssocID="{29A04836-C298-4A20-81F5-066E89BBAA07}" presName="negativeSpace" presStyleCnt="0"/>
      <dgm:spPr/>
    </dgm:pt>
    <dgm:pt modelId="{048D5F97-7B82-C749-9EC7-2DF172ABC355}" type="pres">
      <dgm:prSet presAssocID="{29A04836-C298-4A20-81F5-066E89BBAA07}" presName="childText" presStyleLbl="conFgAcc1" presStyleIdx="0" presStyleCnt="3">
        <dgm:presLayoutVars>
          <dgm:bulletEnabled val="1"/>
        </dgm:presLayoutVars>
      </dgm:prSet>
      <dgm:spPr/>
    </dgm:pt>
    <dgm:pt modelId="{B05A2807-C5D9-E545-A23E-6C7FF2074E9A}" type="pres">
      <dgm:prSet presAssocID="{42E03733-BD30-4CCA-8434-35DAAE1125B1}" presName="spaceBetweenRectangles" presStyleCnt="0"/>
      <dgm:spPr/>
    </dgm:pt>
    <dgm:pt modelId="{5777D2F4-4757-C043-B941-E65AA214C270}" type="pres">
      <dgm:prSet presAssocID="{91BE5E20-8FF2-4145-BFBA-4CBA7D5FCF1B}" presName="parentLin" presStyleCnt="0"/>
      <dgm:spPr/>
    </dgm:pt>
    <dgm:pt modelId="{6452D806-48C6-B246-A8D3-CA852A7326F3}" type="pres">
      <dgm:prSet presAssocID="{91BE5E20-8FF2-4145-BFBA-4CBA7D5FCF1B}" presName="parentLeftMargin" presStyleLbl="node1" presStyleIdx="0" presStyleCnt="3"/>
      <dgm:spPr/>
    </dgm:pt>
    <dgm:pt modelId="{8A5F2D89-7AB4-5940-AD29-52AE1A47C83B}" type="pres">
      <dgm:prSet presAssocID="{91BE5E20-8FF2-4145-BFBA-4CBA7D5FCF1B}" presName="parentText" presStyleLbl="node1" presStyleIdx="1" presStyleCnt="3">
        <dgm:presLayoutVars>
          <dgm:chMax val="0"/>
          <dgm:bulletEnabled val="1"/>
        </dgm:presLayoutVars>
      </dgm:prSet>
      <dgm:spPr/>
    </dgm:pt>
    <dgm:pt modelId="{64F30290-B2AF-114F-9A4E-82D105E2D496}" type="pres">
      <dgm:prSet presAssocID="{91BE5E20-8FF2-4145-BFBA-4CBA7D5FCF1B}" presName="negativeSpace" presStyleCnt="0"/>
      <dgm:spPr/>
    </dgm:pt>
    <dgm:pt modelId="{ED9D9A39-5BBD-D844-BD97-C0CA423823DE}" type="pres">
      <dgm:prSet presAssocID="{91BE5E20-8FF2-4145-BFBA-4CBA7D5FCF1B}" presName="childText" presStyleLbl="conFgAcc1" presStyleIdx="1" presStyleCnt="3">
        <dgm:presLayoutVars>
          <dgm:bulletEnabled val="1"/>
        </dgm:presLayoutVars>
      </dgm:prSet>
      <dgm:spPr/>
    </dgm:pt>
    <dgm:pt modelId="{9C95A794-A0B3-8842-94F9-27997ED146B0}" type="pres">
      <dgm:prSet presAssocID="{208A823E-041F-4165-BA6D-5534221ED932}" presName="spaceBetweenRectangles" presStyleCnt="0"/>
      <dgm:spPr/>
    </dgm:pt>
    <dgm:pt modelId="{C1301CFC-6F80-5A4E-A7FC-02B16208E346}" type="pres">
      <dgm:prSet presAssocID="{31A74896-CAAE-42F3-AB80-CEC457E85984}" presName="parentLin" presStyleCnt="0"/>
      <dgm:spPr/>
    </dgm:pt>
    <dgm:pt modelId="{AA378C28-0205-E242-A37C-2591B846D98B}" type="pres">
      <dgm:prSet presAssocID="{31A74896-CAAE-42F3-AB80-CEC457E85984}" presName="parentLeftMargin" presStyleLbl="node1" presStyleIdx="1" presStyleCnt="3"/>
      <dgm:spPr/>
    </dgm:pt>
    <dgm:pt modelId="{391563A0-E95C-CB4D-813A-37CD2B700B48}" type="pres">
      <dgm:prSet presAssocID="{31A74896-CAAE-42F3-AB80-CEC457E85984}" presName="parentText" presStyleLbl="node1" presStyleIdx="2" presStyleCnt="3">
        <dgm:presLayoutVars>
          <dgm:chMax val="0"/>
          <dgm:bulletEnabled val="1"/>
        </dgm:presLayoutVars>
      </dgm:prSet>
      <dgm:spPr/>
    </dgm:pt>
    <dgm:pt modelId="{913D9CFA-97DE-574F-8831-770F159D5FE4}" type="pres">
      <dgm:prSet presAssocID="{31A74896-CAAE-42F3-AB80-CEC457E85984}" presName="negativeSpace" presStyleCnt="0"/>
      <dgm:spPr/>
    </dgm:pt>
    <dgm:pt modelId="{4025681D-F0CC-0A45-9CD2-9656F092D008}" type="pres">
      <dgm:prSet presAssocID="{31A74896-CAAE-42F3-AB80-CEC457E85984}" presName="childText" presStyleLbl="conFgAcc1" presStyleIdx="2" presStyleCnt="3">
        <dgm:presLayoutVars>
          <dgm:bulletEnabled val="1"/>
        </dgm:presLayoutVars>
      </dgm:prSet>
      <dgm:spPr/>
    </dgm:pt>
  </dgm:ptLst>
  <dgm:cxnLst>
    <dgm:cxn modelId="{F04D3B03-5209-374F-AB6A-ECA22B8D417C}" type="presOf" srcId="{29A04836-C298-4A20-81F5-066E89BBAA07}" destId="{D79BB7D9-112C-A44F-932A-ADE77E47AD79}" srcOrd="1" destOrd="0" presId="urn:microsoft.com/office/officeart/2005/8/layout/list1"/>
    <dgm:cxn modelId="{99F28004-9FFC-B24E-9501-EF74657511F7}" type="presOf" srcId="{4CDE8BAA-6566-41E2-B8D3-8374DABB5036}" destId="{17B2A1F3-23DA-094C-B7F6-39879F4A8AE0}" srcOrd="0" destOrd="0" presId="urn:microsoft.com/office/officeart/2005/8/layout/list1"/>
    <dgm:cxn modelId="{6B06311A-1E7D-411A-9F9A-0B883C8838B5}" srcId="{4CDE8BAA-6566-41E2-B8D3-8374DABB5036}" destId="{91BE5E20-8FF2-4145-BFBA-4CBA7D5FCF1B}" srcOrd="1" destOrd="0" parTransId="{899FF276-3396-4539-9444-F643DB231CAF}" sibTransId="{208A823E-041F-4165-BA6D-5534221ED932}"/>
    <dgm:cxn modelId="{39E64022-A7B8-8D4D-9D88-5BF06724ECC0}" type="presOf" srcId="{91BE5E20-8FF2-4145-BFBA-4CBA7D5FCF1B}" destId="{8A5F2D89-7AB4-5940-AD29-52AE1A47C83B}" srcOrd="1" destOrd="0" presId="urn:microsoft.com/office/officeart/2005/8/layout/list1"/>
    <dgm:cxn modelId="{37492C26-CECD-EB43-9F52-353B25E175A1}" type="presOf" srcId="{31A74896-CAAE-42F3-AB80-CEC457E85984}" destId="{AA378C28-0205-E242-A37C-2591B846D98B}" srcOrd="0" destOrd="0" presId="urn:microsoft.com/office/officeart/2005/8/layout/list1"/>
    <dgm:cxn modelId="{8EBC0537-4ACB-3D49-B025-D66484BAC3CD}" type="presOf" srcId="{31A74896-CAAE-42F3-AB80-CEC457E85984}" destId="{391563A0-E95C-CB4D-813A-37CD2B700B48}" srcOrd="1" destOrd="0" presId="urn:microsoft.com/office/officeart/2005/8/layout/list1"/>
    <dgm:cxn modelId="{F3A2FA47-4EC6-49C8-8CAC-C7C7843D6E6A}" srcId="{4CDE8BAA-6566-41E2-B8D3-8374DABB5036}" destId="{31A74896-CAAE-42F3-AB80-CEC457E85984}" srcOrd="2" destOrd="0" parTransId="{3D410556-3298-4538-B680-68C105FF238E}" sibTransId="{5C7AB80A-8834-410E-B9AC-C13A36617D50}"/>
    <dgm:cxn modelId="{64795258-A957-4350-8ADE-900A28686E6C}" srcId="{4CDE8BAA-6566-41E2-B8D3-8374DABB5036}" destId="{29A04836-C298-4A20-81F5-066E89BBAA07}" srcOrd="0" destOrd="0" parTransId="{48DF2A62-DBDA-4D04-9FB9-5F0D37A74D65}" sibTransId="{42E03733-BD30-4CCA-8434-35DAAE1125B1}"/>
    <dgm:cxn modelId="{0A66DF9E-D998-E64F-A7EA-FF44F3FC7DA4}" type="presOf" srcId="{29A04836-C298-4A20-81F5-066E89BBAA07}" destId="{3C9CA60F-091F-6B44-9B01-68EDD5CA0E07}" srcOrd="0" destOrd="0" presId="urn:microsoft.com/office/officeart/2005/8/layout/list1"/>
    <dgm:cxn modelId="{171728D6-F1C0-5F45-A42B-4D8EA92160C3}" type="presOf" srcId="{91BE5E20-8FF2-4145-BFBA-4CBA7D5FCF1B}" destId="{6452D806-48C6-B246-A8D3-CA852A7326F3}" srcOrd="0" destOrd="0" presId="urn:microsoft.com/office/officeart/2005/8/layout/list1"/>
    <dgm:cxn modelId="{B5179870-EC7C-4D41-A1B6-AD27084BFA56}" type="presParOf" srcId="{17B2A1F3-23DA-094C-B7F6-39879F4A8AE0}" destId="{E86B8F57-FE78-0548-B7E1-0034480149C7}" srcOrd="0" destOrd="0" presId="urn:microsoft.com/office/officeart/2005/8/layout/list1"/>
    <dgm:cxn modelId="{6A5DEDF8-961D-0143-AB2B-325A22F24FEC}" type="presParOf" srcId="{E86B8F57-FE78-0548-B7E1-0034480149C7}" destId="{3C9CA60F-091F-6B44-9B01-68EDD5CA0E07}" srcOrd="0" destOrd="0" presId="urn:microsoft.com/office/officeart/2005/8/layout/list1"/>
    <dgm:cxn modelId="{03DB8C08-5EA6-D243-99A1-593C03AA570D}" type="presParOf" srcId="{E86B8F57-FE78-0548-B7E1-0034480149C7}" destId="{D79BB7D9-112C-A44F-932A-ADE77E47AD79}" srcOrd="1" destOrd="0" presId="urn:microsoft.com/office/officeart/2005/8/layout/list1"/>
    <dgm:cxn modelId="{BDB9D638-42A8-A049-89C7-394E108650DE}" type="presParOf" srcId="{17B2A1F3-23DA-094C-B7F6-39879F4A8AE0}" destId="{1E833309-3A33-C047-A6ED-3E6C85C28F17}" srcOrd="1" destOrd="0" presId="urn:microsoft.com/office/officeart/2005/8/layout/list1"/>
    <dgm:cxn modelId="{EEDAE170-0852-A245-BDBE-92DB2E8BA99B}" type="presParOf" srcId="{17B2A1F3-23DA-094C-B7F6-39879F4A8AE0}" destId="{048D5F97-7B82-C749-9EC7-2DF172ABC355}" srcOrd="2" destOrd="0" presId="urn:microsoft.com/office/officeart/2005/8/layout/list1"/>
    <dgm:cxn modelId="{39A7C08A-1A56-0F4F-A67C-B71642F59F0A}" type="presParOf" srcId="{17B2A1F3-23DA-094C-B7F6-39879F4A8AE0}" destId="{B05A2807-C5D9-E545-A23E-6C7FF2074E9A}" srcOrd="3" destOrd="0" presId="urn:microsoft.com/office/officeart/2005/8/layout/list1"/>
    <dgm:cxn modelId="{ACF806C2-9385-5C48-9AD8-CD787624E237}" type="presParOf" srcId="{17B2A1F3-23DA-094C-B7F6-39879F4A8AE0}" destId="{5777D2F4-4757-C043-B941-E65AA214C270}" srcOrd="4" destOrd="0" presId="urn:microsoft.com/office/officeart/2005/8/layout/list1"/>
    <dgm:cxn modelId="{9CBB4205-1C4C-3441-BA06-B56E8325A019}" type="presParOf" srcId="{5777D2F4-4757-C043-B941-E65AA214C270}" destId="{6452D806-48C6-B246-A8D3-CA852A7326F3}" srcOrd="0" destOrd="0" presId="urn:microsoft.com/office/officeart/2005/8/layout/list1"/>
    <dgm:cxn modelId="{F5D025D6-E2C1-6B44-82F9-4E281D11FD92}" type="presParOf" srcId="{5777D2F4-4757-C043-B941-E65AA214C270}" destId="{8A5F2D89-7AB4-5940-AD29-52AE1A47C83B}" srcOrd="1" destOrd="0" presId="urn:microsoft.com/office/officeart/2005/8/layout/list1"/>
    <dgm:cxn modelId="{C98242B1-32A2-1C42-B562-F3307F7C596A}" type="presParOf" srcId="{17B2A1F3-23DA-094C-B7F6-39879F4A8AE0}" destId="{64F30290-B2AF-114F-9A4E-82D105E2D496}" srcOrd="5" destOrd="0" presId="urn:microsoft.com/office/officeart/2005/8/layout/list1"/>
    <dgm:cxn modelId="{81768130-B927-0B4A-9D78-04D77698883E}" type="presParOf" srcId="{17B2A1F3-23DA-094C-B7F6-39879F4A8AE0}" destId="{ED9D9A39-5BBD-D844-BD97-C0CA423823DE}" srcOrd="6" destOrd="0" presId="urn:microsoft.com/office/officeart/2005/8/layout/list1"/>
    <dgm:cxn modelId="{A636E907-453D-F847-8CAD-CB8745D5CB47}" type="presParOf" srcId="{17B2A1F3-23DA-094C-B7F6-39879F4A8AE0}" destId="{9C95A794-A0B3-8842-94F9-27997ED146B0}" srcOrd="7" destOrd="0" presId="urn:microsoft.com/office/officeart/2005/8/layout/list1"/>
    <dgm:cxn modelId="{B41F9E94-1BD1-314B-9BCA-F11994ED07DB}" type="presParOf" srcId="{17B2A1F3-23DA-094C-B7F6-39879F4A8AE0}" destId="{C1301CFC-6F80-5A4E-A7FC-02B16208E346}" srcOrd="8" destOrd="0" presId="urn:microsoft.com/office/officeart/2005/8/layout/list1"/>
    <dgm:cxn modelId="{C8B3F0EA-A968-0C43-BE39-5FFB6D6D4D16}" type="presParOf" srcId="{C1301CFC-6F80-5A4E-A7FC-02B16208E346}" destId="{AA378C28-0205-E242-A37C-2591B846D98B}" srcOrd="0" destOrd="0" presId="urn:microsoft.com/office/officeart/2005/8/layout/list1"/>
    <dgm:cxn modelId="{4BDB67FF-3B5C-DA4F-856B-38FA3A814483}" type="presParOf" srcId="{C1301CFC-6F80-5A4E-A7FC-02B16208E346}" destId="{391563A0-E95C-CB4D-813A-37CD2B700B48}" srcOrd="1" destOrd="0" presId="urn:microsoft.com/office/officeart/2005/8/layout/list1"/>
    <dgm:cxn modelId="{6498E58C-4D91-5A43-9B96-40665C16BD6E}" type="presParOf" srcId="{17B2A1F3-23DA-094C-B7F6-39879F4A8AE0}" destId="{913D9CFA-97DE-574F-8831-770F159D5FE4}" srcOrd="9" destOrd="0" presId="urn:microsoft.com/office/officeart/2005/8/layout/list1"/>
    <dgm:cxn modelId="{BCB49005-0B4F-F548-8F8A-3620535005B4}" type="presParOf" srcId="{17B2A1F3-23DA-094C-B7F6-39879F4A8AE0}" destId="{4025681D-F0CC-0A45-9CD2-9656F092D00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98795-5218-44D5-B0A3-2FC036BE7061}" type="doc">
      <dgm:prSet loTypeId="urn:microsoft.com/office/officeart/2016/7/layout/VerticalDownArrowProcess" loCatId="process" qsTypeId="urn:microsoft.com/office/officeart/2005/8/quickstyle/simple4" qsCatId="simple" csTypeId="urn:microsoft.com/office/officeart/2005/8/colors/colorful2" csCatId="colorful"/>
      <dgm:spPr/>
      <dgm:t>
        <a:bodyPr/>
        <a:lstStyle/>
        <a:p>
          <a:endParaRPr lang="en-US"/>
        </a:p>
      </dgm:t>
    </dgm:pt>
    <dgm:pt modelId="{CE80E1FD-FA01-4AD2-BCCA-998A9991B8DB}">
      <dgm:prSet/>
      <dgm:spPr/>
      <dgm:t>
        <a:bodyPr/>
        <a:lstStyle/>
        <a:p>
          <a:r>
            <a:rPr lang="en-US"/>
            <a:t>Tune</a:t>
          </a:r>
        </a:p>
      </dgm:t>
    </dgm:pt>
    <dgm:pt modelId="{C118DC28-DD91-407F-8202-B6C0192EE95D}" type="parTrans" cxnId="{D367E3BC-0CF3-4558-968C-61D1A7BE0EED}">
      <dgm:prSet/>
      <dgm:spPr/>
      <dgm:t>
        <a:bodyPr/>
        <a:lstStyle/>
        <a:p>
          <a:endParaRPr lang="en-US"/>
        </a:p>
      </dgm:t>
    </dgm:pt>
    <dgm:pt modelId="{85DF3B31-DC08-421B-A293-59B6530FC49E}" type="sibTrans" cxnId="{D367E3BC-0CF3-4558-968C-61D1A7BE0EED}">
      <dgm:prSet/>
      <dgm:spPr/>
      <dgm:t>
        <a:bodyPr/>
        <a:lstStyle/>
        <a:p>
          <a:endParaRPr lang="en-US"/>
        </a:p>
      </dgm:t>
    </dgm:pt>
    <dgm:pt modelId="{60D04A3A-076F-465A-9185-450E58051C4E}">
      <dgm:prSet/>
      <dgm:spPr/>
      <dgm:t>
        <a:bodyPr/>
        <a:lstStyle/>
        <a:p>
          <a:r>
            <a:rPr lang="en-US"/>
            <a:t>Fine tune model on emotional sentiment - https://huggingface.co/datasets/emotion </a:t>
          </a:r>
        </a:p>
      </dgm:t>
    </dgm:pt>
    <dgm:pt modelId="{1C8B0B8C-63B2-42EA-9FE7-2ECB5D6A3A43}" type="parTrans" cxnId="{8778D89A-821D-4831-9CDE-4ACFB0624BA7}">
      <dgm:prSet/>
      <dgm:spPr/>
      <dgm:t>
        <a:bodyPr/>
        <a:lstStyle/>
        <a:p>
          <a:endParaRPr lang="en-US"/>
        </a:p>
      </dgm:t>
    </dgm:pt>
    <dgm:pt modelId="{0361BB54-B447-425E-8F10-982B7A8A1961}" type="sibTrans" cxnId="{8778D89A-821D-4831-9CDE-4ACFB0624BA7}">
      <dgm:prSet/>
      <dgm:spPr/>
      <dgm:t>
        <a:bodyPr/>
        <a:lstStyle/>
        <a:p>
          <a:endParaRPr lang="en-US"/>
        </a:p>
      </dgm:t>
    </dgm:pt>
    <dgm:pt modelId="{94DD9F26-1A63-4DAE-94F5-744C3764BBB5}">
      <dgm:prSet/>
      <dgm:spPr/>
      <dgm:t>
        <a:bodyPr/>
        <a:lstStyle/>
        <a:p>
          <a:r>
            <a:rPr lang="en-US"/>
            <a:t>Compare</a:t>
          </a:r>
        </a:p>
      </dgm:t>
    </dgm:pt>
    <dgm:pt modelId="{F8D017D4-8D66-4077-9FF5-284F4695F95C}" type="parTrans" cxnId="{1740FEAC-F0C7-4F31-8AE1-E5BCFD8F8283}">
      <dgm:prSet/>
      <dgm:spPr/>
      <dgm:t>
        <a:bodyPr/>
        <a:lstStyle/>
        <a:p>
          <a:endParaRPr lang="en-US"/>
        </a:p>
      </dgm:t>
    </dgm:pt>
    <dgm:pt modelId="{C78B1F71-EB2B-45EE-9262-7808816C406C}" type="sibTrans" cxnId="{1740FEAC-F0C7-4F31-8AE1-E5BCFD8F8283}">
      <dgm:prSet/>
      <dgm:spPr/>
      <dgm:t>
        <a:bodyPr/>
        <a:lstStyle/>
        <a:p>
          <a:endParaRPr lang="en-US"/>
        </a:p>
      </dgm:t>
    </dgm:pt>
    <dgm:pt modelId="{0DAC8F09-FE8C-4A31-AB15-02F2CBF80BA2}">
      <dgm:prSet/>
      <dgm:spPr/>
      <dgm:t>
        <a:bodyPr/>
        <a:lstStyle/>
        <a:p>
          <a:r>
            <a:rPr lang="en-US"/>
            <a:t>Compare BERT, RoBERTa and Megatron</a:t>
          </a:r>
        </a:p>
      </dgm:t>
    </dgm:pt>
    <dgm:pt modelId="{DADA0C5A-CB2C-4E63-BBDC-21B16BBB1DB1}" type="parTrans" cxnId="{E4D8D6E4-8123-46C9-956A-E8C4AFE31521}">
      <dgm:prSet/>
      <dgm:spPr/>
      <dgm:t>
        <a:bodyPr/>
        <a:lstStyle/>
        <a:p>
          <a:endParaRPr lang="en-US"/>
        </a:p>
      </dgm:t>
    </dgm:pt>
    <dgm:pt modelId="{98CDA88E-51FB-4237-8C93-98A9B69D92DA}" type="sibTrans" cxnId="{E4D8D6E4-8123-46C9-956A-E8C4AFE31521}">
      <dgm:prSet/>
      <dgm:spPr/>
      <dgm:t>
        <a:bodyPr/>
        <a:lstStyle/>
        <a:p>
          <a:endParaRPr lang="en-US"/>
        </a:p>
      </dgm:t>
    </dgm:pt>
    <dgm:pt modelId="{830E3745-99D4-4090-A5DD-F1118FB57F35}">
      <dgm:prSet/>
      <dgm:spPr/>
      <dgm:t>
        <a:bodyPr/>
        <a:lstStyle/>
        <a:p>
          <a:r>
            <a:rPr lang="en-US"/>
            <a:t>Classify</a:t>
          </a:r>
        </a:p>
      </dgm:t>
    </dgm:pt>
    <dgm:pt modelId="{D10D95DF-246D-4C8E-9DD6-E85369033BCF}" type="parTrans" cxnId="{7CAF65B8-0586-46BD-B930-A04CB2858CAF}">
      <dgm:prSet/>
      <dgm:spPr/>
      <dgm:t>
        <a:bodyPr/>
        <a:lstStyle/>
        <a:p>
          <a:endParaRPr lang="en-US"/>
        </a:p>
      </dgm:t>
    </dgm:pt>
    <dgm:pt modelId="{E8B0A26B-9048-4C59-9090-4F2EF92797BB}" type="sibTrans" cxnId="{7CAF65B8-0586-46BD-B930-A04CB2858CAF}">
      <dgm:prSet/>
      <dgm:spPr/>
      <dgm:t>
        <a:bodyPr/>
        <a:lstStyle/>
        <a:p>
          <a:endParaRPr lang="en-US"/>
        </a:p>
      </dgm:t>
    </dgm:pt>
    <dgm:pt modelId="{F9732058-EF1F-42B1-9521-7EA681EEE370}">
      <dgm:prSet/>
      <dgm:spPr/>
      <dgm:t>
        <a:bodyPr/>
        <a:lstStyle/>
        <a:p>
          <a:r>
            <a:rPr lang="en-US"/>
            <a:t>Classify articles </a:t>
          </a:r>
        </a:p>
      </dgm:t>
    </dgm:pt>
    <dgm:pt modelId="{219631D9-A832-412F-9CC7-4DA88E1C549A}" type="parTrans" cxnId="{BA1C942A-F5A7-4EA0-A27F-6A8075404646}">
      <dgm:prSet/>
      <dgm:spPr/>
      <dgm:t>
        <a:bodyPr/>
        <a:lstStyle/>
        <a:p>
          <a:endParaRPr lang="en-US"/>
        </a:p>
      </dgm:t>
    </dgm:pt>
    <dgm:pt modelId="{DFD3106A-2B53-450B-8CEB-D2E7B472B64A}" type="sibTrans" cxnId="{BA1C942A-F5A7-4EA0-A27F-6A8075404646}">
      <dgm:prSet/>
      <dgm:spPr/>
      <dgm:t>
        <a:bodyPr/>
        <a:lstStyle/>
        <a:p>
          <a:endParaRPr lang="en-US"/>
        </a:p>
      </dgm:t>
    </dgm:pt>
    <dgm:pt modelId="{0AED4BC1-6F94-1E4E-8133-7E800E902953}" type="pres">
      <dgm:prSet presAssocID="{6A798795-5218-44D5-B0A3-2FC036BE7061}" presName="Name0" presStyleCnt="0">
        <dgm:presLayoutVars>
          <dgm:dir/>
          <dgm:animLvl val="lvl"/>
          <dgm:resizeHandles val="exact"/>
        </dgm:presLayoutVars>
      </dgm:prSet>
      <dgm:spPr/>
    </dgm:pt>
    <dgm:pt modelId="{F2556B0B-7AA2-8344-8D2C-CFA9B47F66B2}" type="pres">
      <dgm:prSet presAssocID="{830E3745-99D4-4090-A5DD-F1118FB57F35}" presName="boxAndChildren" presStyleCnt="0"/>
      <dgm:spPr/>
    </dgm:pt>
    <dgm:pt modelId="{9958DB1F-AD99-1943-8EDB-761118E4F99E}" type="pres">
      <dgm:prSet presAssocID="{830E3745-99D4-4090-A5DD-F1118FB57F35}" presName="parentTextBox" presStyleLbl="alignNode1" presStyleIdx="0" presStyleCnt="3"/>
      <dgm:spPr/>
    </dgm:pt>
    <dgm:pt modelId="{E72D41C7-04FE-224B-95D2-AD92144E2420}" type="pres">
      <dgm:prSet presAssocID="{830E3745-99D4-4090-A5DD-F1118FB57F35}" presName="descendantBox" presStyleLbl="bgAccFollowNode1" presStyleIdx="0" presStyleCnt="3"/>
      <dgm:spPr/>
    </dgm:pt>
    <dgm:pt modelId="{5196588C-8007-2E4B-9211-C96B3F5801A8}" type="pres">
      <dgm:prSet presAssocID="{C78B1F71-EB2B-45EE-9262-7808816C406C}" presName="sp" presStyleCnt="0"/>
      <dgm:spPr/>
    </dgm:pt>
    <dgm:pt modelId="{4CCB9BBD-0FFE-8446-9556-652D82C39FF3}" type="pres">
      <dgm:prSet presAssocID="{94DD9F26-1A63-4DAE-94F5-744C3764BBB5}" presName="arrowAndChildren" presStyleCnt="0"/>
      <dgm:spPr/>
    </dgm:pt>
    <dgm:pt modelId="{FAEE56EE-59DF-6F45-98AA-E2E2F571F359}" type="pres">
      <dgm:prSet presAssocID="{94DD9F26-1A63-4DAE-94F5-744C3764BBB5}" presName="parentTextArrow" presStyleLbl="node1" presStyleIdx="0" presStyleCnt="0"/>
      <dgm:spPr/>
    </dgm:pt>
    <dgm:pt modelId="{09657238-F63E-D147-B1C5-4931A0EF673C}" type="pres">
      <dgm:prSet presAssocID="{94DD9F26-1A63-4DAE-94F5-744C3764BBB5}" presName="arrow" presStyleLbl="alignNode1" presStyleIdx="1" presStyleCnt="3"/>
      <dgm:spPr/>
    </dgm:pt>
    <dgm:pt modelId="{A3ACB7FB-BACB-AD44-AAF6-5ACAFD567952}" type="pres">
      <dgm:prSet presAssocID="{94DD9F26-1A63-4DAE-94F5-744C3764BBB5}" presName="descendantArrow" presStyleLbl="bgAccFollowNode1" presStyleIdx="1" presStyleCnt="3"/>
      <dgm:spPr/>
    </dgm:pt>
    <dgm:pt modelId="{590A2390-EECA-D542-AD54-BF9BA0225EE1}" type="pres">
      <dgm:prSet presAssocID="{85DF3B31-DC08-421B-A293-59B6530FC49E}" presName="sp" presStyleCnt="0"/>
      <dgm:spPr/>
    </dgm:pt>
    <dgm:pt modelId="{EE6DB244-8796-6347-865D-16E29D8D8D8D}" type="pres">
      <dgm:prSet presAssocID="{CE80E1FD-FA01-4AD2-BCCA-998A9991B8DB}" presName="arrowAndChildren" presStyleCnt="0"/>
      <dgm:spPr/>
    </dgm:pt>
    <dgm:pt modelId="{ABC990F6-FDAF-074D-9D11-BF368759DCC7}" type="pres">
      <dgm:prSet presAssocID="{CE80E1FD-FA01-4AD2-BCCA-998A9991B8DB}" presName="parentTextArrow" presStyleLbl="node1" presStyleIdx="0" presStyleCnt="0"/>
      <dgm:spPr/>
    </dgm:pt>
    <dgm:pt modelId="{FE90D299-C5D9-7745-B3CD-6A46704B7169}" type="pres">
      <dgm:prSet presAssocID="{CE80E1FD-FA01-4AD2-BCCA-998A9991B8DB}" presName="arrow" presStyleLbl="alignNode1" presStyleIdx="2" presStyleCnt="3"/>
      <dgm:spPr/>
    </dgm:pt>
    <dgm:pt modelId="{9DD19515-6758-0E49-98AF-135BCC290F93}" type="pres">
      <dgm:prSet presAssocID="{CE80E1FD-FA01-4AD2-BCCA-998A9991B8DB}" presName="descendantArrow" presStyleLbl="bgAccFollowNode1" presStyleIdx="2" presStyleCnt="3"/>
      <dgm:spPr/>
    </dgm:pt>
  </dgm:ptLst>
  <dgm:cxnLst>
    <dgm:cxn modelId="{4A002A08-0AB0-DF42-96B8-48936748C353}" type="presOf" srcId="{F9732058-EF1F-42B1-9521-7EA681EEE370}" destId="{E72D41C7-04FE-224B-95D2-AD92144E2420}" srcOrd="0" destOrd="0" presId="urn:microsoft.com/office/officeart/2016/7/layout/VerticalDownArrowProcess"/>
    <dgm:cxn modelId="{133DA526-5EAE-404D-9209-2741A3101DA0}" type="presOf" srcId="{6A798795-5218-44D5-B0A3-2FC036BE7061}" destId="{0AED4BC1-6F94-1E4E-8133-7E800E902953}" srcOrd="0" destOrd="0" presId="urn:microsoft.com/office/officeart/2016/7/layout/VerticalDownArrowProcess"/>
    <dgm:cxn modelId="{BA1C942A-F5A7-4EA0-A27F-6A8075404646}" srcId="{830E3745-99D4-4090-A5DD-F1118FB57F35}" destId="{F9732058-EF1F-42B1-9521-7EA681EEE370}" srcOrd="0" destOrd="0" parTransId="{219631D9-A832-412F-9CC7-4DA88E1C549A}" sibTransId="{DFD3106A-2B53-450B-8CEB-D2E7B472B64A}"/>
    <dgm:cxn modelId="{D6E87B2D-508D-F94B-AA4F-72B374880DC4}" type="presOf" srcId="{0DAC8F09-FE8C-4A31-AB15-02F2CBF80BA2}" destId="{A3ACB7FB-BACB-AD44-AAF6-5ACAFD567952}" srcOrd="0" destOrd="0" presId="urn:microsoft.com/office/officeart/2016/7/layout/VerticalDownArrowProcess"/>
    <dgm:cxn modelId="{026F377B-3053-BE49-BB2A-B50EB9D199D9}" type="presOf" srcId="{830E3745-99D4-4090-A5DD-F1118FB57F35}" destId="{9958DB1F-AD99-1943-8EDB-761118E4F99E}" srcOrd="0" destOrd="0" presId="urn:microsoft.com/office/officeart/2016/7/layout/VerticalDownArrowProcess"/>
    <dgm:cxn modelId="{50337180-B360-3741-B878-A7476F75549B}" type="presOf" srcId="{94DD9F26-1A63-4DAE-94F5-744C3764BBB5}" destId="{09657238-F63E-D147-B1C5-4931A0EF673C}" srcOrd="1" destOrd="0" presId="urn:microsoft.com/office/officeart/2016/7/layout/VerticalDownArrowProcess"/>
    <dgm:cxn modelId="{8778D89A-821D-4831-9CDE-4ACFB0624BA7}" srcId="{CE80E1FD-FA01-4AD2-BCCA-998A9991B8DB}" destId="{60D04A3A-076F-465A-9185-450E58051C4E}" srcOrd="0" destOrd="0" parTransId="{1C8B0B8C-63B2-42EA-9FE7-2ECB5D6A3A43}" sibTransId="{0361BB54-B447-425E-8F10-982B7A8A1961}"/>
    <dgm:cxn modelId="{1740FEAC-F0C7-4F31-8AE1-E5BCFD8F8283}" srcId="{6A798795-5218-44D5-B0A3-2FC036BE7061}" destId="{94DD9F26-1A63-4DAE-94F5-744C3764BBB5}" srcOrd="1" destOrd="0" parTransId="{F8D017D4-8D66-4077-9FF5-284F4695F95C}" sibTransId="{C78B1F71-EB2B-45EE-9262-7808816C406C}"/>
    <dgm:cxn modelId="{FFF247B6-48D1-8440-8BAA-946A81C30E3D}" type="presOf" srcId="{CE80E1FD-FA01-4AD2-BCCA-998A9991B8DB}" destId="{ABC990F6-FDAF-074D-9D11-BF368759DCC7}" srcOrd="0" destOrd="0" presId="urn:microsoft.com/office/officeart/2016/7/layout/VerticalDownArrowProcess"/>
    <dgm:cxn modelId="{7CAF65B8-0586-46BD-B930-A04CB2858CAF}" srcId="{6A798795-5218-44D5-B0A3-2FC036BE7061}" destId="{830E3745-99D4-4090-A5DD-F1118FB57F35}" srcOrd="2" destOrd="0" parTransId="{D10D95DF-246D-4C8E-9DD6-E85369033BCF}" sibTransId="{E8B0A26B-9048-4C59-9090-4F2EF92797BB}"/>
    <dgm:cxn modelId="{F60933BC-E5E1-C44C-8E5B-37D647130A5F}" type="presOf" srcId="{94DD9F26-1A63-4DAE-94F5-744C3764BBB5}" destId="{FAEE56EE-59DF-6F45-98AA-E2E2F571F359}" srcOrd="0" destOrd="0" presId="urn:microsoft.com/office/officeart/2016/7/layout/VerticalDownArrowProcess"/>
    <dgm:cxn modelId="{D367E3BC-0CF3-4558-968C-61D1A7BE0EED}" srcId="{6A798795-5218-44D5-B0A3-2FC036BE7061}" destId="{CE80E1FD-FA01-4AD2-BCCA-998A9991B8DB}" srcOrd="0" destOrd="0" parTransId="{C118DC28-DD91-407F-8202-B6C0192EE95D}" sibTransId="{85DF3B31-DC08-421B-A293-59B6530FC49E}"/>
    <dgm:cxn modelId="{08D8A1DA-9BCC-E340-BDF8-1135883792F6}" type="presOf" srcId="{60D04A3A-076F-465A-9185-450E58051C4E}" destId="{9DD19515-6758-0E49-98AF-135BCC290F93}" srcOrd="0" destOrd="0" presId="urn:microsoft.com/office/officeart/2016/7/layout/VerticalDownArrowProcess"/>
    <dgm:cxn modelId="{E4D8D6E4-8123-46C9-956A-E8C4AFE31521}" srcId="{94DD9F26-1A63-4DAE-94F5-744C3764BBB5}" destId="{0DAC8F09-FE8C-4A31-AB15-02F2CBF80BA2}" srcOrd="0" destOrd="0" parTransId="{DADA0C5A-CB2C-4E63-BBDC-21B16BBB1DB1}" sibTransId="{98CDA88E-51FB-4237-8C93-98A9B69D92DA}"/>
    <dgm:cxn modelId="{995B2FE5-2B1F-FF4A-AEB0-0FC37CC768BF}" type="presOf" srcId="{CE80E1FD-FA01-4AD2-BCCA-998A9991B8DB}" destId="{FE90D299-C5D9-7745-B3CD-6A46704B7169}" srcOrd="1" destOrd="0" presId="urn:microsoft.com/office/officeart/2016/7/layout/VerticalDownArrowProcess"/>
    <dgm:cxn modelId="{87296CAE-4828-334B-A48B-A3D1E119C416}" type="presParOf" srcId="{0AED4BC1-6F94-1E4E-8133-7E800E902953}" destId="{F2556B0B-7AA2-8344-8D2C-CFA9B47F66B2}" srcOrd="0" destOrd="0" presId="urn:microsoft.com/office/officeart/2016/7/layout/VerticalDownArrowProcess"/>
    <dgm:cxn modelId="{69177786-5670-1443-BC5C-BDE867ACC0AC}" type="presParOf" srcId="{F2556B0B-7AA2-8344-8D2C-CFA9B47F66B2}" destId="{9958DB1F-AD99-1943-8EDB-761118E4F99E}" srcOrd="0" destOrd="0" presId="urn:microsoft.com/office/officeart/2016/7/layout/VerticalDownArrowProcess"/>
    <dgm:cxn modelId="{B178C657-8F44-7F40-84D9-3DB2CD95E526}" type="presParOf" srcId="{F2556B0B-7AA2-8344-8D2C-CFA9B47F66B2}" destId="{E72D41C7-04FE-224B-95D2-AD92144E2420}" srcOrd="1" destOrd="0" presId="urn:microsoft.com/office/officeart/2016/7/layout/VerticalDownArrowProcess"/>
    <dgm:cxn modelId="{7DB2E57A-98F9-D749-A29A-1C1B56159670}" type="presParOf" srcId="{0AED4BC1-6F94-1E4E-8133-7E800E902953}" destId="{5196588C-8007-2E4B-9211-C96B3F5801A8}" srcOrd="1" destOrd="0" presId="urn:microsoft.com/office/officeart/2016/7/layout/VerticalDownArrowProcess"/>
    <dgm:cxn modelId="{5602DACD-4A37-E244-93FD-E4B5F355E53B}" type="presParOf" srcId="{0AED4BC1-6F94-1E4E-8133-7E800E902953}" destId="{4CCB9BBD-0FFE-8446-9556-652D82C39FF3}" srcOrd="2" destOrd="0" presId="urn:microsoft.com/office/officeart/2016/7/layout/VerticalDownArrowProcess"/>
    <dgm:cxn modelId="{46D07A5E-0FD1-3E41-880E-7D4274375839}" type="presParOf" srcId="{4CCB9BBD-0FFE-8446-9556-652D82C39FF3}" destId="{FAEE56EE-59DF-6F45-98AA-E2E2F571F359}" srcOrd="0" destOrd="0" presId="urn:microsoft.com/office/officeart/2016/7/layout/VerticalDownArrowProcess"/>
    <dgm:cxn modelId="{BC2A52F9-104A-A94E-A20E-91C0E0A95E8D}" type="presParOf" srcId="{4CCB9BBD-0FFE-8446-9556-652D82C39FF3}" destId="{09657238-F63E-D147-B1C5-4931A0EF673C}" srcOrd="1" destOrd="0" presId="urn:microsoft.com/office/officeart/2016/7/layout/VerticalDownArrowProcess"/>
    <dgm:cxn modelId="{C82B1085-49C9-E640-8D85-B0AEB1C76BCD}" type="presParOf" srcId="{4CCB9BBD-0FFE-8446-9556-652D82C39FF3}" destId="{A3ACB7FB-BACB-AD44-AAF6-5ACAFD567952}" srcOrd="2" destOrd="0" presId="urn:microsoft.com/office/officeart/2016/7/layout/VerticalDownArrowProcess"/>
    <dgm:cxn modelId="{E04D004E-3C20-054A-84EC-C4A83898F1D1}" type="presParOf" srcId="{0AED4BC1-6F94-1E4E-8133-7E800E902953}" destId="{590A2390-EECA-D542-AD54-BF9BA0225EE1}" srcOrd="3" destOrd="0" presId="urn:microsoft.com/office/officeart/2016/7/layout/VerticalDownArrowProcess"/>
    <dgm:cxn modelId="{AB92B73D-4598-F34B-8C67-0312B364C825}" type="presParOf" srcId="{0AED4BC1-6F94-1E4E-8133-7E800E902953}" destId="{EE6DB244-8796-6347-865D-16E29D8D8D8D}" srcOrd="4" destOrd="0" presId="urn:microsoft.com/office/officeart/2016/7/layout/VerticalDownArrowProcess"/>
    <dgm:cxn modelId="{F875848D-62F2-5F49-800F-CEAFB0B49876}" type="presParOf" srcId="{EE6DB244-8796-6347-865D-16E29D8D8D8D}" destId="{ABC990F6-FDAF-074D-9D11-BF368759DCC7}" srcOrd="0" destOrd="0" presId="urn:microsoft.com/office/officeart/2016/7/layout/VerticalDownArrowProcess"/>
    <dgm:cxn modelId="{DF5F9F5B-0B81-AE42-AE8E-B936EBB51065}" type="presParOf" srcId="{EE6DB244-8796-6347-865D-16E29D8D8D8D}" destId="{FE90D299-C5D9-7745-B3CD-6A46704B7169}" srcOrd="1" destOrd="0" presId="urn:microsoft.com/office/officeart/2016/7/layout/VerticalDownArrowProcess"/>
    <dgm:cxn modelId="{E3F0B4CE-0367-044C-8F04-0B5B7364A75F}" type="presParOf" srcId="{EE6DB244-8796-6347-865D-16E29D8D8D8D}" destId="{9DD19515-6758-0E49-98AF-135BCC290F9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C0C1D-2F63-BC4B-9C16-3BBAB3F43E9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3319E70A-7104-134B-8B20-2A1B01830BA0}">
      <dgm:prSet phldrT="[Text]"/>
      <dgm:spPr/>
      <dgm:t>
        <a:bodyPr/>
        <a:lstStyle/>
        <a:p>
          <a:r>
            <a:rPr lang="en-US" dirty="0"/>
            <a:t>BERT</a:t>
          </a:r>
        </a:p>
      </dgm:t>
    </dgm:pt>
    <dgm:pt modelId="{DA3DD8C6-B3E4-6C49-B65D-B6400CCBFB9A}" type="parTrans" cxnId="{FCE0254D-B7C5-B640-85E2-300416B71517}">
      <dgm:prSet/>
      <dgm:spPr/>
      <dgm:t>
        <a:bodyPr/>
        <a:lstStyle/>
        <a:p>
          <a:endParaRPr lang="en-US"/>
        </a:p>
      </dgm:t>
    </dgm:pt>
    <dgm:pt modelId="{866005E4-DC40-8446-9F38-ED4EE04F5A01}" type="sibTrans" cxnId="{FCE0254D-B7C5-B640-85E2-300416B71517}">
      <dgm:prSet/>
      <dgm:spPr/>
      <dgm:t>
        <a:bodyPr/>
        <a:lstStyle/>
        <a:p>
          <a:endParaRPr lang="en-US"/>
        </a:p>
      </dgm:t>
    </dgm:pt>
    <dgm:pt modelId="{FFA0FBAE-B887-464D-9F7A-9F79FF6C0502}">
      <dgm:prSet phldrT="[Text]"/>
      <dgm:spPr/>
      <dgm:t>
        <a:bodyPr/>
        <a:lstStyle/>
        <a:p>
          <a:r>
            <a:rPr lang="en-US" dirty="0"/>
            <a:t>109M</a:t>
          </a:r>
        </a:p>
      </dgm:t>
    </dgm:pt>
    <dgm:pt modelId="{66FCADC3-E5BC-D540-8BA5-13F937DF2AC5}" type="parTrans" cxnId="{9154E5C1-89E0-DC40-9572-00643C0FAFF5}">
      <dgm:prSet/>
      <dgm:spPr/>
      <dgm:t>
        <a:bodyPr/>
        <a:lstStyle/>
        <a:p>
          <a:endParaRPr lang="en-US"/>
        </a:p>
      </dgm:t>
    </dgm:pt>
    <dgm:pt modelId="{3E58A823-89F2-3848-BB31-7AD1AFDDFDEC}" type="sibTrans" cxnId="{9154E5C1-89E0-DC40-9572-00643C0FAFF5}">
      <dgm:prSet/>
      <dgm:spPr/>
      <dgm:t>
        <a:bodyPr/>
        <a:lstStyle/>
        <a:p>
          <a:endParaRPr lang="en-US"/>
        </a:p>
      </dgm:t>
    </dgm:pt>
    <dgm:pt modelId="{6D6EA3D7-4821-904A-A351-F0C5875CF975}">
      <dgm:prSet phldrT="[Text]"/>
      <dgm:spPr/>
      <dgm:t>
        <a:bodyPr/>
        <a:lstStyle/>
        <a:p>
          <a:r>
            <a:rPr lang="en-US" dirty="0"/>
            <a:t>Emotion</a:t>
          </a:r>
        </a:p>
      </dgm:t>
    </dgm:pt>
    <dgm:pt modelId="{80333FF4-E27B-DE41-953D-0C0680E63C6E}" type="parTrans" cxnId="{A05E4A68-AB30-D341-BD20-BAE46B5B7A75}">
      <dgm:prSet/>
      <dgm:spPr/>
      <dgm:t>
        <a:bodyPr/>
        <a:lstStyle/>
        <a:p>
          <a:endParaRPr lang="en-US"/>
        </a:p>
      </dgm:t>
    </dgm:pt>
    <dgm:pt modelId="{4D2E7291-C327-8145-87A3-0BD3639EED50}" type="sibTrans" cxnId="{A05E4A68-AB30-D341-BD20-BAE46B5B7A75}">
      <dgm:prSet/>
      <dgm:spPr/>
      <dgm:t>
        <a:bodyPr/>
        <a:lstStyle/>
        <a:p>
          <a:endParaRPr lang="en-US"/>
        </a:p>
      </dgm:t>
    </dgm:pt>
    <dgm:pt modelId="{F0E8EC60-2D93-4F48-BA20-B95515D4010F}">
      <dgm:prSet phldrT="[Text]"/>
      <dgm:spPr/>
      <dgm:t>
        <a:bodyPr/>
        <a:lstStyle/>
        <a:p>
          <a:r>
            <a:rPr lang="en-US" dirty="0"/>
            <a:t>Twitter data</a:t>
          </a:r>
        </a:p>
      </dgm:t>
    </dgm:pt>
    <dgm:pt modelId="{290B2C06-5A49-5D4E-8ADB-8FE198757DB1}" type="parTrans" cxnId="{2F3BC399-1920-6B49-876B-66695D93801C}">
      <dgm:prSet/>
      <dgm:spPr/>
      <dgm:t>
        <a:bodyPr/>
        <a:lstStyle/>
        <a:p>
          <a:endParaRPr lang="en-US"/>
        </a:p>
      </dgm:t>
    </dgm:pt>
    <dgm:pt modelId="{B8A27A0D-29EA-C346-8F8D-851CC30B28A5}" type="sibTrans" cxnId="{2F3BC399-1920-6B49-876B-66695D93801C}">
      <dgm:prSet/>
      <dgm:spPr/>
      <dgm:t>
        <a:bodyPr/>
        <a:lstStyle/>
        <a:p>
          <a:endParaRPr lang="en-US"/>
        </a:p>
      </dgm:t>
    </dgm:pt>
    <dgm:pt modelId="{19CD9998-861D-9A4E-98F5-E3D0029A7D9A}">
      <dgm:prSet phldrT="[Text]"/>
      <dgm:spPr/>
      <dgm:t>
        <a:bodyPr/>
        <a:lstStyle/>
        <a:p>
          <a:r>
            <a:rPr lang="en-US" dirty="0"/>
            <a:t>News</a:t>
          </a:r>
        </a:p>
      </dgm:t>
    </dgm:pt>
    <dgm:pt modelId="{07151DD4-EB5E-4D40-983C-7F37BA715C02}" type="parTrans" cxnId="{1A6D002F-E299-BE49-87A4-2C85138E10A1}">
      <dgm:prSet/>
      <dgm:spPr/>
      <dgm:t>
        <a:bodyPr/>
        <a:lstStyle/>
        <a:p>
          <a:endParaRPr lang="en-US"/>
        </a:p>
      </dgm:t>
    </dgm:pt>
    <dgm:pt modelId="{81B7741E-6027-2244-839A-55DBF47B1A69}" type="sibTrans" cxnId="{1A6D002F-E299-BE49-87A4-2C85138E10A1}">
      <dgm:prSet/>
      <dgm:spPr/>
      <dgm:t>
        <a:bodyPr/>
        <a:lstStyle/>
        <a:p>
          <a:endParaRPr lang="en-US"/>
        </a:p>
      </dgm:t>
    </dgm:pt>
    <dgm:pt modelId="{4C8175FA-B7F9-6349-868E-2A9625A6B59F}">
      <dgm:prSet phldrT="[Text]"/>
      <dgm:spPr/>
      <dgm:t>
        <a:bodyPr/>
        <a:lstStyle/>
        <a:p>
          <a:r>
            <a:rPr lang="en-US" dirty="0"/>
            <a:t>Summary</a:t>
          </a:r>
        </a:p>
      </dgm:t>
    </dgm:pt>
    <dgm:pt modelId="{67DF3DB4-8445-1149-BBA8-3BD38ABB2811}" type="parTrans" cxnId="{5501E680-9D96-D14C-9E60-B982643CC38A}">
      <dgm:prSet/>
      <dgm:spPr/>
      <dgm:t>
        <a:bodyPr/>
        <a:lstStyle/>
        <a:p>
          <a:endParaRPr lang="en-US"/>
        </a:p>
      </dgm:t>
    </dgm:pt>
    <dgm:pt modelId="{ECBADFE6-D706-124E-88D9-EC0E49E13C20}" type="sibTrans" cxnId="{5501E680-9D96-D14C-9E60-B982643CC38A}">
      <dgm:prSet/>
      <dgm:spPr/>
      <dgm:t>
        <a:bodyPr/>
        <a:lstStyle/>
        <a:p>
          <a:endParaRPr lang="en-US"/>
        </a:p>
      </dgm:t>
    </dgm:pt>
    <dgm:pt modelId="{7F1A61B7-F951-6146-AB1D-45D0ACCCB087}" type="pres">
      <dgm:prSet presAssocID="{61BC0C1D-2F63-BC4B-9C16-3BBAB3F43E9A}" presName="linearFlow" presStyleCnt="0">
        <dgm:presLayoutVars>
          <dgm:dir/>
          <dgm:animLvl val="lvl"/>
          <dgm:resizeHandles val="exact"/>
        </dgm:presLayoutVars>
      </dgm:prSet>
      <dgm:spPr/>
    </dgm:pt>
    <dgm:pt modelId="{7EBFF6BA-D355-5D41-BF41-2C695787E600}" type="pres">
      <dgm:prSet presAssocID="{3319E70A-7104-134B-8B20-2A1B01830BA0}" presName="composite" presStyleCnt="0"/>
      <dgm:spPr/>
    </dgm:pt>
    <dgm:pt modelId="{5798A6C5-B628-0D4A-9BBD-C04BFD50E061}" type="pres">
      <dgm:prSet presAssocID="{3319E70A-7104-134B-8B20-2A1B01830BA0}" presName="parTx" presStyleLbl="node1" presStyleIdx="0" presStyleCnt="3">
        <dgm:presLayoutVars>
          <dgm:chMax val="0"/>
          <dgm:chPref val="0"/>
          <dgm:bulletEnabled val="1"/>
        </dgm:presLayoutVars>
      </dgm:prSet>
      <dgm:spPr/>
    </dgm:pt>
    <dgm:pt modelId="{557973F0-112F-5243-B41A-FE420693E985}" type="pres">
      <dgm:prSet presAssocID="{3319E70A-7104-134B-8B20-2A1B01830BA0}" presName="parSh" presStyleLbl="node1" presStyleIdx="0" presStyleCnt="3"/>
      <dgm:spPr/>
    </dgm:pt>
    <dgm:pt modelId="{6E33195B-D7C8-C043-8ED7-962B71A74411}" type="pres">
      <dgm:prSet presAssocID="{3319E70A-7104-134B-8B20-2A1B01830BA0}" presName="desTx" presStyleLbl="fgAcc1" presStyleIdx="0" presStyleCnt="3">
        <dgm:presLayoutVars>
          <dgm:bulletEnabled val="1"/>
        </dgm:presLayoutVars>
      </dgm:prSet>
      <dgm:spPr/>
    </dgm:pt>
    <dgm:pt modelId="{C570AB72-F5C1-6542-8CEC-83A0657977A7}" type="pres">
      <dgm:prSet presAssocID="{866005E4-DC40-8446-9F38-ED4EE04F5A01}" presName="sibTrans" presStyleLbl="sibTrans2D1" presStyleIdx="0" presStyleCnt="2"/>
      <dgm:spPr/>
    </dgm:pt>
    <dgm:pt modelId="{C1BF0148-68C5-3345-97D0-FFD97DE71084}" type="pres">
      <dgm:prSet presAssocID="{866005E4-DC40-8446-9F38-ED4EE04F5A01}" presName="connTx" presStyleLbl="sibTrans2D1" presStyleIdx="0" presStyleCnt="2"/>
      <dgm:spPr/>
    </dgm:pt>
    <dgm:pt modelId="{0001775C-82D9-2B42-8382-31D3AC2B31DC}" type="pres">
      <dgm:prSet presAssocID="{6D6EA3D7-4821-904A-A351-F0C5875CF975}" presName="composite" presStyleCnt="0"/>
      <dgm:spPr/>
    </dgm:pt>
    <dgm:pt modelId="{B4D76965-21F8-CB45-9D69-D8E6C453BB0D}" type="pres">
      <dgm:prSet presAssocID="{6D6EA3D7-4821-904A-A351-F0C5875CF975}" presName="parTx" presStyleLbl="node1" presStyleIdx="0" presStyleCnt="3">
        <dgm:presLayoutVars>
          <dgm:chMax val="0"/>
          <dgm:chPref val="0"/>
          <dgm:bulletEnabled val="1"/>
        </dgm:presLayoutVars>
      </dgm:prSet>
      <dgm:spPr/>
    </dgm:pt>
    <dgm:pt modelId="{1E604751-1723-184C-A499-57DEAF57458C}" type="pres">
      <dgm:prSet presAssocID="{6D6EA3D7-4821-904A-A351-F0C5875CF975}" presName="parSh" presStyleLbl="node1" presStyleIdx="1" presStyleCnt="3"/>
      <dgm:spPr/>
    </dgm:pt>
    <dgm:pt modelId="{CCBFE69C-D92C-1D49-95CC-63AA015240EA}" type="pres">
      <dgm:prSet presAssocID="{6D6EA3D7-4821-904A-A351-F0C5875CF975}" presName="desTx" presStyleLbl="fgAcc1" presStyleIdx="1" presStyleCnt="3">
        <dgm:presLayoutVars>
          <dgm:bulletEnabled val="1"/>
        </dgm:presLayoutVars>
      </dgm:prSet>
      <dgm:spPr/>
    </dgm:pt>
    <dgm:pt modelId="{084B8664-3CB3-A24D-9CED-30740D2DC3B5}" type="pres">
      <dgm:prSet presAssocID="{4D2E7291-C327-8145-87A3-0BD3639EED50}" presName="sibTrans" presStyleLbl="sibTrans2D1" presStyleIdx="1" presStyleCnt="2"/>
      <dgm:spPr/>
    </dgm:pt>
    <dgm:pt modelId="{30E709FA-11E1-5247-9AB8-7F53D6903C43}" type="pres">
      <dgm:prSet presAssocID="{4D2E7291-C327-8145-87A3-0BD3639EED50}" presName="connTx" presStyleLbl="sibTrans2D1" presStyleIdx="1" presStyleCnt="2"/>
      <dgm:spPr/>
    </dgm:pt>
    <dgm:pt modelId="{1EE271D4-2B06-1B42-AE48-0AD5B6D219B6}" type="pres">
      <dgm:prSet presAssocID="{19CD9998-861D-9A4E-98F5-E3D0029A7D9A}" presName="composite" presStyleCnt="0"/>
      <dgm:spPr/>
    </dgm:pt>
    <dgm:pt modelId="{10457DE9-88B5-DD4E-B216-3B8277D9122B}" type="pres">
      <dgm:prSet presAssocID="{19CD9998-861D-9A4E-98F5-E3D0029A7D9A}" presName="parTx" presStyleLbl="node1" presStyleIdx="1" presStyleCnt="3">
        <dgm:presLayoutVars>
          <dgm:chMax val="0"/>
          <dgm:chPref val="0"/>
          <dgm:bulletEnabled val="1"/>
        </dgm:presLayoutVars>
      </dgm:prSet>
      <dgm:spPr/>
    </dgm:pt>
    <dgm:pt modelId="{64C10889-05D4-D743-8CDA-B7BDE3E72522}" type="pres">
      <dgm:prSet presAssocID="{19CD9998-861D-9A4E-98F5-E3D0029A7D9A}" presName="parSh" presStyleLbl="node1" presStyleIdx="2" presStyleCnt="3"/>
      <dgm:spPr/>
    </dgm:pt>
    <dgm:pt modelId="{05FD92F9-C9DF-DD44-A5D2-AA9A3DAAE042}" type="pres">
      <dgm:prSet presAssocID="{19CD9998-861D-9A4E-98F5-E3D0029A7D9A}" presName="desTx" presStyleLbl="fgAcc1" presStyleIdx="2" presStyleCnt="3">
        <dgm:presLayoutVars>
          <dgm:bulletEnabled val="1"/>
        </dgm:presLayoutVars>
      </dgm:prSet>
      <dgm:spPr/>
    </dgm:pt>
  </dgm:ptLst>
  <dgm:cxnLst>
    <dgm:cxn modelId="{A5546117-068F-0F49-9C1E-AA05EA6B46F5}" type="presOf" srcId="{61BC0C1D-2F63-BC4B-9C16-3BBAB3F43E9A}" destId="{7F1A61B7-F951-6146-AB1D-45D0ACCCB087}" srcOrd="0" destOrd="0" presId="urn:microsoft.com/office/officeart/2005/8/layout/process3"/>
    <dgm:cxn modelId="{1A6D002F-E299-BE49-87A4-2C85138E10A1}" srcId="{61BC0C1D-2F63-BC4B-9C16-3BBAB3F43E9A}" destId="{19CD9998-861D-9A4E-98F5-E3D0029A7D9A}" srcOrd="2" destOrd="0" parTransId="{07151DD4-EB5E-4D40-983C-7F37BA715C02}" sibTransId="{81B7741E-6027-2244-839A-55DBF47B1A69}"/>
    <dgm:cxn modelId="{0091D54A-EFCB-5D4E-8311-37C0B0408374}" type="presOf" srcId="{6D6EA3D7-4821-904A-A351-F0C5875CF975}" destId="{1E604751-1723-184C-A499-57DEAF57458C}" srcOrd="1" destOrd="0" presId="urn:microsoft.com/office/officeart/2005/8/layout/process3"/>
    <dgm:cxn modelId="{FCE0254D-B7C5-B640-85E2-300416B71517}" srcId="{61BC0C1D-2F63-BC4B-9C16-3BBAB3F43E9A}" destId="{3319E70A-7104-134B-8B20-2A1B01830BA0}" srcOrd="0" destOrd="0" parTransId="{DA3DD8C6-B3E4-6C49-B65D-B6400CCBFB9A}" sibTransId="{866005E4-DC40-8446-9F38-ED4EE04F5A01}"/>
    <dgm:cxn modelId="{A05E4A68-AB30-D341-BD20-BAE46B5B7A75}" srcId="{61BC0C1D-2F63-BC4B-9C16-3BBAB3F43E9A}" destId="{6D6EA3D7-4821-904A-A351-F0C5875CF975}" srcOrd="1" destOrd="0" parTransId="{80333FF4-E27B-DE41-953D-0C0680E63C6E}" sibTransId="{4D2E7291-C327-8145-87A3-0BD3639EED50}"/>
    <dgm:cxn modelId="{5501E680-9D96-D14C-9E60-B982643CC38A}" srcId="{19CD9998-861D-9A4E-98F5-E3D0029A7D9A}" destId="{4C8175FA-B7F9-6349-868E-2A9625A6B59F}" srcOrd="0" destOrd="0" parTransId="{67DF3DB4-8445-1149-BBA8-3BD38ABB2811}" sibTransId="{ECBADFE6-D706-124E-88D9-EC0E49E13C20}"/>
    <dgm:cxn modelId="{2A846383-9769-7143-9BD3-2D9E13278AD5}" type="presOf" srcId="{3319E70A-7104-134B-8B20-2A1B01830BA0}" destId="{557973F0-112F-5243-B41A-FE420693E985}" srcOrd="1" destOrd="0" presId="urn:microsoft.com/office/officeart/2005/8/layout/process3"/>
    <dgm:cxn modelId="{2F3BC399-1920-6B49-876B-66695D93801C}" srcId="{6D6EA3D7-4821-904A-A351-F0C5875CF975}" destId="{F0E8EC60-2D93-4F48-BA20-B95515D4010F}" srcOrd="0" destOrd="0" parTransId="{290B2C06-5A49-5D4E-8ADB-8FE198757DB1}" sibTransId="{B8A27A0D-29EA-C346-8F8D-851CC30B28A5}"/>
    <dgm:cxn modelId="{54E43BAD-3D5E-C246-9857-8B380E524690}" type="presOf" srcId="{19CD9998-861D-9A4E-98F5-E3D0029A7D9A}" destId="{10457DE9-88B5-DD4E-B216-3B8277D9122B}" srcOrd="0" destOrd="0" presId="urn:microsoft.com/office/officeart/2005/8/layout/process3"/>
    <dgm:cxn modelId="{3367FAAD-1C32-B145-BBAB-9B251A830F9C}" type="presOf" srcId="{866005E4-DC40-8446-9F38-ED4EE04F5A01}" destId="{C1BF0148-68C5-3345-97D0-FFD97DE71084}" srcOrd="1" destOrd="0" presId="urn:microsoft.com/office/officeart/2005/8/layout/process3"/>
    <dgm:cxn modelId="{9154E5C1-89E0-DC40-9572-00643C0FAFF5}" srcId="{3319E70A-7104-134B-8B20-2A1B01830BA0}" destId="{FFA0FBAE-B887-464D-9F7A-9F79FF6C0502}" srcOrd="0" destOrd="0" parTransId="{66FCADC3-E5BC-D540-8BA5-13F937DF2AC5}" sibTransId="{3E58A823-89F2-3848-BB31-7AD1AFDDFDEC}"/>
    <dgm:cxn modelId="{1F74EFC9-8AE8-AD47-B964-38C109D62DAD}" type="presOf" srcId="{19CD9998-861D-9A4E-98F5-E3D0029A7D9A}" destId="{64C10889-05D4-D743-8CDA-B7BDE3E72522}" srcOrd="1" destOrd="0" presId="urn:microsoft.com/office/officeart/2005/8/layout/process3"/>
    <dgm:cxn modelId="{F722E0CA-B3D7-9349-8570-6B85105D858F}" type="presOf" srcId="{6D6EA3D7-4821-904A-A351-F0C5875CF975}" destId="{B4D76965-21F8-CB45-9D69-D8E6C453BB0D}" srcOrd="0" destOrd="0" presId="urn:microsoft.com/office/officeart/2005/8/layout/process3"/>
    <dgm:cxn modelId="{A31BDECD-DDE9-FE46-A78D-D56F330E1D7C}" type="presOf" srcId="{4C8175FA-B7F9-6349-868E-2A9625A6B59F}" destId="{05FD92F9-C9DF-DD44-A5D2-AA9A3DAAE042}" srcOrd="0" destOrd="0" presId="urn:microsoft.com/office/officeart/2005/8/layout/process3"/>
    <dgm:cxn modelId="{8DDA41D0-6FCC-0547-846F-DB5CD550B25B}" type="presOf" srcId="{4D2E7291-C327-8145-87A3-0BD3639EED50}" destId="{30E709FA-11E1-5247-9AB8-7F53D6903C43}" srcOrd="1" destOrd="0" presId="urn:microsoft.com/office/officeart/2005/8/layout/process3"/>
    <dgm:cxn modelId="{05D7D4DF-2A92-4F4A-A591-ED03CEE3C244}" type="presOf" srcId="{3319E70A-7104-134B-8B20-2A1B01830BA0}" destId="{5798A6C5-B628-0D4A-9BBD-C04BFD50E061}" srcOrd="0" destOrd="0" presId="urn:microsoft.com/office/officeart/2005/8/layout/process3"/>
    <dgm:cxn modelId="{143BCAE4-06D2-D84C-BBFF-01ACF168ACCD}" type="presOf" srcId="{4D2E7291-C327-8145-87A3-0BD3639EED50}" destId="{084B8664-3CB3-A24D-9CED-30740D2DC3B5}" srcOrd="0" destOrd="0" presId="urn:microsoft.com/office/officeart/2005/8/layout/process3"/>
    <dgm:cxn modelId="{BE25B0E8-F6C7-D941-A306-9179E877B7C2}" type="presOf" srcId="{F0E8EC60-2D93-4F48-BA20-B95515D4010F}" destId="{CCBFE69C-D92C-1D49-95CC-63AA015240EA}" srcOrd="0" destOrd="0" presId="urn:microsoft.com/office/officeart/2005/8/layout/process3"/>
    <dgm:cxn modelId="{765C30F3-69AD-8C42-8CE6-8902B2274C5C}" type="presOf" srcId="{FFA0FBAE-B887-464D-9F7A-9F79FF6C0502}" destId="{6E33195B-D7C8-C043-8ED7-962B71A74411}" srcOrd="0" destOrd="0" presId="urn:microsoft.com/office/officeart/2005/8/layout/process3"/>
    <dgm:cxn modelId="{E9F99EFA-47D3-B745-959F-DDC742B4345A}" type="presOf" srcId="{866005E4-DC40-8446-9F38-ED4EE04F5A01}" destId="{C570AB72-F5C1-6542-8CEC-83A0657977A7}" srcOrd="0" destOrd="0" presId="urn:microsoft.com/office/officeart/2005/8/layout/process3"/>
    <dgm:cxn modelId="{D28C79A1-E40F-4C44-B9AA-7A854E32D5AF}" type="presParOf" srcId="{7F1A61B7-F951-6146-AB1D-45D0ACCCB087}" destId="{7EBFF6BA-D355-5D41-BF41-2C695787E600}" srcOrd="0" destOrd="0" presId="urn:microsoft.com/office/officeart/2005/8/layout/process3"/>
    <dgm:cxn modelId="{40257CE3-A3E4-C34B-B08A-88A34629FEF6}" type="presParOf" srcId="{7EBFF6BA-D355-5D41-BF41-2C695787E600}" destId="{5798A6C5-B628-0D4A-9BBD-C04BFD50E061}" srcOrd="0" destOrd="0" presId="urn:microsoft.com/office/officeart/2005/8/layout/process3"/>
    <dgm:cxn modelId="{364754F0-4A70-AE45-A4EC-D1FAC5D40841}" type="presParOf" srcId="{7EBFF6BA-D355-5D41-BF41-2C695787E600}" destId="{557973F0-112F-5243-B41A-FE420693E985}" srcOrd="1" destOrd="0" presId="urn:microsoft.com/office/officeart/2005/8/layout/process3"/>
    <dgm:cxn modelId="{A8B0AEF3-B987-B14C-920B-34B19353CEB6}" type="presParOf" srcId="{7EBFF6BA-D355-5D41-BF41-2C695787E600}" destId="{6E33195B-D7C8-C043-8ED7-962B71A74411}" srcOrd="2" destOrd="0" presId="urn:microsoft.com/office/officeart/2005/8/layout/process3"/>
    <dgm:cxn modelId="{0417FD21-5395-C64F-832B-24912C01BA30}" type="presParOf" srcId="{7F1A61B7-F951-6146-AB1D-45D0ACCCB087}" destId="{C570AB72-F5C1-6542-8CEC-83A0657977A7}" srcOrd="1" destOrd="0" presId="urn:microsoft.com/office/officeart/2005/8/layout/process3"/>
    <dgm:cxn modelId="{67D9EABB-B816-8842-97A6-4173CAEB7079}" type="presParOf" srcId="{C570AB72-F5C1-6542-8CEC-83A0657977A7}" destId="{C1BF0148-68C5-3345-97D0-FFD97DE71084}" srcOrd="0" destOrd="0" presId="urn:microsoft.com/office/officeart/2005/8/layout/process3"/>
    <dgm:cxn modelId="{A3B332D5-029F-A745-A467-DAF12397D740}" type="presParOf" srcId="{7F1A61B7-F951-6146-AB1D-45D0ACCCB087}" destId="{0001775C-82D9-2B42-8382-31D3AC2B31DC}" srcOrd="2" destOrd="0" presId="urn:microsoft.com/office/officeart/2005/8/layout/process3"/>
    <dgm:cxn modelId="{2F74A02F-5340-9D4A-9975-5A309E2F827D}" type="presParOf" srcId="{0001775C-82D9-2B42-8382-31D3AC2B31DC}" destId="{B4D76965-21F8-CB45-9D69-D8E6C453BB0D}" srcOrd="0" destOrd="0" presId="urn:microsoft.com/office/officeart/2005/8/layout/process3"/>
    <dgm:cxn modelId="{3CF8C792-E445-2B43-813F-C88A60B2DD8B}" type="presParOf" srcId="{0001775C-82D9-2B42-8382-31D3AC2B31DC}" destId="{1E604751-1723-184C-A499-57DEAF57458C}" srcOrd="1" destOrd="0" presId="urn:microsoft.com/office/officeart/2005/8/layout/process3"/>
    <dgm:cxn modelId="{EA9E2275-0FAA-EC41-BCE2-DC87E14081B4}" type="presParOf" srcId="{0001775C-82D9-2B42-8382-31D3AC2B31DC}" destId="{CCBFE69C-D92C-1D49-95CC-63AA015240EA}" srcOrd="2" destOrd="0" presId="urn:microsoft.com/office/officeart/2005/8/layout/process3"/>
    <dgm:cxn modelId="{8BE830BA-8A13-CB40-BB08-9C3FEFEB513F}" type="presParOf" srcId="{7F1A61B7-F951-6146-AB1D-45D0ACCCB087}" destId="{084B8664-3CB3-A24D-9CED-30740D2DC3B5}" srcOrd="3" destOrd="0" presId="urn:microsoft.com/office/officeart/2005/8/layout/process3"/>
    <dgm:cxn modelId="{A2CEE88D-2C7A-464C-94E5-DB9D088DB308}" type="presParOf" srcId="{084B8664-3CB3-A24D-9CED-30740D2DC3B5}" destId="{30E709FA-11E1-5247-9AB8-7F53D6903C43}" srcOrd="0" destOrd="0" presId="urn:microsoft.com/office/officeart/2005/8/layout/process3"/>
    <dgm:cxn modelId="{196D3755-AACF-EC45-967D-EF2A9DDFB3D9}" type="presParOf" srcId="{7F1A61B7-F951-6146-AB1D-45D0ACCCB087}" destId="{1EE271D4-2B06-1B42-AE48-0AD5B6D219B6}" srcOrd="4" destOrd="0" presId="urn:microsoft.com/office/officeart/2005/8/layout/process3"/>
    <dgm:cxn modelId="{A7913505-BF35-2548-B9FD-6958D41744CE}" type="presParOf" srcId="{1EE271D4-2B06-1B42-AE48-0AD5B6D219B6}" destId="{10457DE9-88B5-DD4E-B216-3B8277D9122B}" srcOrd="0" destOrd="0" presId="urn:microsoft.com/office/officeart/2005/8/layout/process3"/>
    <dgm:cxn modelId="{7E6A20B1-59A7-4047-B0F0-922BB1E88491}" type="presParOf" srcId="{1EE271D4-2B06-1B42-AE48-0AD5B6D219B6}" destId="{64C10889-05D4-D743-8CDA-B7BDE3E72522}" srcOrd="1" destOrd="0" presId="urn:microsoft.com/office/officeart/2005/8/layout/process3"/>
    <dgm:cxn modelId="{CA0A310F-E895-9B4B-B0D2-2F80D6D20A33}" type="presParOf" srcId="{1EE271D4-2B06-1B42-AE48-0AD5B6D219B6}" destId="{05FD92F9-C9DF-DD44-A5D2-AA9A3DAAE042}"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A681B842-FB70-4220-8BBA-F1D40F27740A}">
      <dgm:prSet/>
      <dgm:spPr/>
      <dgm:t>
        <a:bodyPr/>
        <a:lstStyle/>
        <a:p>
          <a:r>
            <a:rPr lang="en-US" dirty="0"/>
            <a:t>A) 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dirty="0"/>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B) 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C) 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D) 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t>
        <a:bodyPr/>
        <a:lstStyle/>
        <a:p>
          <a:endParaRPr lang="en-US"/>
        </a:p>
      </dgm:t>
    </dgm:pt>
    <dgm:pt modelId="{982E1C68-B7A3-D643-B865-2A948C480E3C}" type="sibTrans" cxnId="{B3E0EB77-ABBF-6A4A-BC42-21F140666217}">
      <dgm:prSet/>
      <dgm:spPr/>
      <dgm:t>
        <a:bodyPr/>
        <a:lstStyle/>
        <a:p>
          <a:endParaRPr lang="en-US"/>
        </a:p>
      </dgm:t>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t>
        <a:bodyPr/>
        <a:lstStyle/>
        <a:p>
          <a:endParaRPr lang="en-US"/>
        </a:p>
      </dgm:t>
    </dgm:pt>
    <dgm:pt modelId="{9209804A-3AC4-FC4F-9B19-F5EE65E36250}" type="sibTrans" cxnId="{421D8B7C-DB41-E945-86FF-DD3604BD4E60}">
      <dgm:prSet/>
      <dgm:spPr/>
      <dgm:t>
        <a:bodyPr/>
        <a:lstStyle/>
        <a:p>
          <a:endParaRPr lang="en-US"/>
        </a:p>
      </dgm:t>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TCN networks design and hyper parameters be optimized through evolutionary techniques?</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Does a genetic algorithm perform better with high-dimensional and seasonal big data challenges such as market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Can we improve accuracy and performance of the deep neural networks?</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Knowledge driven events that cause abrupt changes be incorporated into the model?</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Can an adaptive continuous learning adaptive approach be applied (streaming market data and news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Results of experiments in complete design</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D5F97-7B82-C749-9EC7-2DF172ABC355}">
      <dsp:nvSpPr>
        <dsp:cNvPr id="0" name=""/>
        <dsp:cNvSpPr/>
      </dsp:nvSpPr>
      <dsp:spPr>
        <a:xfrm>
          <a:off x="0" y="405195"/>
          <a:ext cx="9906000" cy="680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9BB7D9-112C-A44F-932A-ADE77E47AD79}">
      <dsp:nvSpPr>
        <dsp:cNvPr id="0" name=""/>
        <dsp:cNvSpPr/>
      </dsp:nvSpPr>
      <dsp:spPr>
        <a:xfrm>
          <a:off x="495300" y="6675"/>
          <a:ext cx="6934200" cy="79704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200150">
            <a:lnSpc>
              <a:spcPct val="90000"/>
            </a:lnSpc>
            <a:spcBef>
              <a:spcPct val="0"/>
            </a:spcBef>
            <a:spcAft>
              <a:spcPct val="35000"/>
            </a:spcAft>
            <a:buNone/>
          </a:pPr>
          <a:r>
            <a:rPr lang="en-US" sz="2700" b="1" kern="1200"/>
            <a:t>News sources</a:t>
          </a:r>
          <a:endParaRPr lang="en-US" sz="2700" kern="1200"/>
        </a:p>
      </dsp:txBody>
      <dsp:txXfrm>
        <a:off x="534208" y="45583"/>
        <a:ext cx="6856384" cy="719224"/>
      </dsp:txXfrm>
    </dsp:sp>
    <dsp:sp modelId="{ED9D9A39-5BBD-D844-BD97-C0CA423823DE}">
      <dsp:nvSpPr>
        <dsp:cNvPr id="0" name=""/>
        <dsp:cNvSpPr/>
      </dsp:nvSpPr>
      <dsp:spPr>
        <a:xfrm>
          <a:off x="0" y="1629915"/>
          <a:ext cx="9906000" cy="680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5F2D89-7AB4-5940-AD29-52AE1A47C83B}">
      <dsp:nvSpPr>
        <dsp:cNvPr id="0" name=""/>
        <dsp:cNvSpPr/>
      </dsp:nvSpPr>
      <dsp:spPr>
        <a:xfrm>
          <a:off x="495300" y="1231395"/>
          <a:ext cx="6934200" cy="79704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200150">
            <a:lnSpc>
              <a:spcPct val="90000"/>
            </a:lnSpc>
            <a:spcBef>
              <a:spcPct val="0"/>
            </a:spcBef>
            <a:spcAft>
              <a:spcPct val="35000"/>
            </a:spcAft>
            <a:buNone/>
          </a:pPr>
          <a:r>
            <a:rPr lang="en-US" sz="2700" b="1" kern="1200"/>
            <a:t>Conceptual Model</a:t>
          </a:r>
          <a:endParaRPr lang="en-US" sz="2700" kern="1200"/>
        </a:p>
      </dsp:txBody>
      <dsp:txXfrm>
        <a:off x="534208" y="1270303"/>
        <a:ext cx="6856384" cy="719224"/>
      </dsp:txXfrm>
    </dsp:sp>
    <dsp:sp modelId="{4025681D-F0CC-0A45-9CD2-9656F092D008}">
      <dsp:nvSpPr>
        <dsp:cNvPr id="0" name=""/>
        <dsp:cNvSpPr/>
      </dsp:nvSpPr>
      <dsp:spPr>
        <a:xfrm>
          <a:off x="0" y="2854636"/>
          <a:ext cx="9906000" cy="680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1563A0-E95C-CB4D-813A-37CD2B700B48}">
      <dsp:nvSpPr>
        <dsp:cNvPr id="0" name=""/>
        <dsp:cNvSpPr/>
      </dsp:nvSpPr>
      <dsp:spPr>
        <a:xfrm>
          <a:off x="495300" y="2456115"/>
          <a:ext cx="6934200" cy="79704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200150">
            <a:lnSpc>
              <a:spcPct val="90000"/>
            </a:lnSpc>
            <a:spcBef>
              <a:spcPct val="0"/>
            </a:spcBef>
            <a:spcAft>
              <a:spcPct val="35000"/>
            </a:spcAft>
            <a:buNone/>
          </a:pPr>
          <a:r>
            <a:rPr lang="en-US" sz="2700" b="1" kern="1200"/>
            <a:t>Nvidia NLP workshop</a:t>
          </a:r>
          <a:endParaRPr lang="en-US" sz="2700" kern="1200"/>
        </a:p>
      </dsp:txBody>
      <dsp:txXfrm>
        <a:off x="534208" y="2495023"/>
        <a:ext cx="6856384"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8DB1F-AD99-1943-8EDB-761118E4F99E}">
      <dsp:nvSpPr>
        <dsp:cNvPr id="0" name=""/>
        <dsp:cNvSpPr/>
      </dsp:nvSpPr>
      <dsp:spPr>
        <a:xfrm>
          <a:off x="0" y="3202981"/>
          <a:ext cx="1673187" cy="1051290"/>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8997" tIns="213360" rIns="118997" bIns="213360" numCol="1" spcCol="1270" anchor="ctr" anchorCtr="0">
          <a:noAutofit/>
        </a:bodyPr>
        <a:lstStyle/>
        <a:p>
          <a:pPr marL="0" lvl="0" indent="0" algn="ctr" defTabSz="1333500">
            <a:lnSpc>
              <a:spcPct val="90000"/>
            </a:lnSpc>
            <a:spcBef>
              <a:spcPct val="0"/>
            </a:spcBef>
            <a:spcAft>
              <a:spcPct val="35000"/>
            </a:spcAft>
            <a:buNone/>
          </a:pPr>
          <a:r>
            <a:rPr lang="en-US" sz="3000" kern="1200"/>
            <a:t>Classify</a:t>
          </a:r>
        </a:p>
      </dsp:txBody>
      <dsp:txXfrm>
        <a:off x="0" y="3202981"/>
        <a:ext cx="1673187" cy="1051290"/>
      </dsp:txXfrm>
    </dsp:sp>
    <dsp:sp modelId="{E72D41C7-04FE-224B-95D2-AD92144E2420}">
      <dsp:nvSpPr>
        <dsp:cNvPr id="0" name=""/>
        <dsp:cNvSpPr/>
      </dsp:nvSpPr>
      <dsp:spPr>
        <a:xfrm>
          <a:off x="1673186" y="3202981"/>
          <a:ext cx="5019561" cy="105129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0" tIns="254000" rIns="101820" bIns="254000" numCol="1" spcCol="1270" anchor="ctr" anchorCtr="0">
          <a:noAutofit/>
        </a:bodyPr>
        <a:lstStyle/>
        <a:p>
          <a:pPr marL="0" lvl="0" indent="0" algn="l" defTabSz="889000">
            <a:lnSpc>
              <a:spcPct val="90000"/>
            </a:lnSpc>
            <a:spcBef>
              <a:spcPct val="0"/>
            </a:spcBef>
            <a:spcAft>
              <a:spcPct val="35000"/>
            </a:spcAft>
            <a:buNone/>
          </a:pPr>
          <a:r>
            <a:rPr lang="en-US" sz="2000" kern="1200"/>
            <a:t>Classify articles </a:t>
          </a:r>
        </a:p>
      </dsp:txBody>
      <dsp:txXfrm>
        <a:off x="1673186" y="3202981"/>
        <a:ext cx="5019561" cy="1051290"/>
      </dsp:txXfrm>
    </dsp:sp>
    <dsp:sp modelId="{09657238-F63E-D147-B1C5-4931A0EF673C}">
      <dsp:nvSpPr>
        <dsp:cNvPr id="0" name=""/>
        <dsp:cNvSpPr/>
      </dsp:nvSpPr>
      <dsp:spPr>
        <a:xfrm rot="10800000">
          <a:off x="0" y="1601866"/>
          <a:ext cx="1673187" cy="1616884"/>
        </a:xfrm>
        <a:prstGeom prst="upArrowCallout">
          <a:avLst>
            <a:gd name="adj1" fmla="val 5000"/>
            <a:gd name="adj2" fmla="val 10000"/>
            <a:gd name="adj3" fmla="val 15000"/>
            <a:gd name="adj4" fmla="val 64977"/>
          </a:avLst>
        </a:prstGeom>
        <a:gradFill rotWithShape="0">
          <a:gsLst>
            <a:gs pos="0">
              <a:schemeClr val="accent2">
                <a:hueOff val="-734515"/>
                <a:satOff val="-16247"/>
                <a:lumOff val="-3235"/>
                <a:alphaOff val="0"/>
                <a:tint val="94000"/>
                <a:satMod val="105000"/>
                <a:lumMod val="102000"/>
              </a:schemeClr>
            </a:gs>
            <a:gs pos="100000">
              <a:schemeClr val="accent2">
                <a:hueOff val="-734515"/>
                <a:satOff val="-16247"/>
                <a:lumOff val="-3235"/>
                <a:alphaOff val="0"/>
                <a:shade val="74000"/>
                <a:satMod val="128000"/>
                <a:lumMod val="100000"/>
              </a:schemeClr>
            </a:gs>
          </a:gsLst>
          <a:lin ang="5400000" scaled="0"/>
        </a:gradFill>
        <a:ln w="9525" cap="flat" cmpd="sng" algn="ctr">
          <a:solidFill>
            <a:schemeClr val="accent2">
              <a:hueOff val="-734515"/>
              <a:satOff val="-16247"/>
              <a:lumOff val="-3235"/>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8997" tIns="213360" rIns="118997" bIns="213360" numCol="1" spcCol="1270" anchor="ctr" anchorCtr="0">
          <a:noAutofit/>
        </a:bodyPr>
        <a:lstStyle/>
        <a:p>
          <a:pPr marL="0" lvl="0" indent="0" algn="ctr" defTabSz="1333500">
            <a:lnSpc>
              <a:spcPct val="90000"/>
            </a:lnSpc>
            <a:spcBef>
              <a:spcPct val="0"/>
            </a:spcBef>
            <a:spcAft>
              <a:spcPct val="35000"/>
            </a:spcAft>
            <a:buNone/>
          </a:pPr>
          <a:r>
            <a:rPr lang="en-US" sz="3000" kern="1200"/>
            <a:t>Compare</a:t>
          </a:r>
        </a:p>
      </dsp:txBody>
      <dsp:txXfrm rot="-10800000">
        <a:off x="0" y="1601866"/>
        <a:ext cx="1673187" cy="1050974"/>
      </dsp:txXfrm>
    </dsp:sp>
    <dsp:sp modelId="{A3ACB7FB-BACB-AD44-AAF6-5ACAFD567952}">
      <dsp:nvSpPr>
        <dsp:cNvPr id="0" name=""/>
        <dsp:cNvSpPr/>
      </dsp:nvSpPr>
      <dsp:spPr>
        <a:xfrm>
          <a:off x="1673186" y="1601866"/>
          <a:ext cx="5019561" cy="1050974"/>
        </a:xfrm>
        <a:prstGeom prst="rect">
          <a:avLst/>
        </a:prstGeom>
        <a:solidFill>
          <a:schemeClr val="accent2">
            <a:tint val="40000"/>
            <a:alpha val="90000"/>
            <a:hueOff val="-597868"/>
            <a:satOff val="-21282"/>
            <a:lumOff val="-1353"/>
            <a:alphaOff val="0"/>
          </a:schemeClr>
        </a:solidFill>
        <a:ln w="9525" cap="flat" cmpd="sng" algn="ctr">
          <a:solidFill>
            <a:schemeClr val="accent2">
              <a:tint val="40000"/>
              <a:alpha val="90000"/>
              <a:hueOff val="-597868"/>
              <a:satOff val="-21282"/>
              <a:lumOff val="-135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0" tIns="254000" rIns="101820" bIns="254000" numCol="1" spcCol="1270" anchor="ctr" anchorCtr="0">
          <a:noAutofit/>
        </a:bodyPr>
        <a:lstStyle/>
        <a:p>
          <a:pPr marL="0" lvl="0" indent="0" algn="l" defTabSz="889000">
            <a:lnSpc>
              <a:spcPct val="90000"/>
            </a:lnSpc>
            <a:spcBef>
              <a:spcPct val="0"/>
            </a:spcBef>
            <a:spcAft>
              <a:spcPct val="35000"/>
            </a:spcAft>
            <a:buNone/>
          </a:pPr>
          <a:r>
            <a:rPr lang="en-US" sz="2000" kern="1200"/>
            <a:t>Compare BERT, RoBERTa and Megatron</a:t>
          </a:r>
        </a:p>
      </dsp:txBody>
      <dsp:txXfrm>
        <a:off x="1673186" y="1601866"/>
        <a:ext cx="5019561" cy="1050974"/>
      </dsp:txXfrm>
    </dsp:sp>
    <dsp:sp modelId="{FE90D299-C5D9-7745-B3CD-6A46704B7169}">
      <dsp:nvSpPr>
        <dsp:cNvPr id="0" name=""/>
        <dsp:cNvSpPr/>
      </dsp:nvSpPr>
      <dsp:spPr>
        <a:xfrm rot="10800000">
          <a:off x="0" y="752"/>
          <a:ext cx="1673187" cy="1616884"/>
        </a:xfrm>
        <a:prstGeom prst="upArrowCallout">
          <a:avLst>
            <a:gd name="adj1" fmla="val 5000"/>
            <a:gd name="adj2" fmla="val 10000"/>
            <a:gd name="adj3" fmla="val 15000"/>
            <a:gd name="adj4" fmla="val 64977"/>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8997" tIns="213360" rIns="118997" bIns="213360" numCol="1" spcCol="1270" anchor="ctr" anchorCtr="0">
          <a:noAutofit/>
        </a:bodyPr>
        <a:lstStyle/>
        <a:p>
          <a:pPr marL="0" lvl="0" indent="0" algn="ctr" defTabSz="1333500">
            <a:lnSpc>
              <a:spcPct val="90000"/>
            </a:lnSpc>
            <a:spcBef>
              <a:spcPct val="0"/>
            </a:spcBef>
            <a:spcAft>
              <a:spcPct val="35000"/>
            </a:spcAft>
            <a:buNone/>
          </a:pPr>
          <a:r>
            <a:rPr lang="en-US" sz="3000" kern="1200"/>
            <a:t>Tune</a:t>
          </a:r>
        </a:p>
      </dsp:txBody>
      <dsp:txXfrm rot="-10800000">
        <a:off x="0" y="752"/>
        <a:ext cx="1673187" cy="1050974"/>
      </dsp:txXfrm>
    </dsp:sp>
    <dsp:sp modelId="{9DD19515-6758-0E49-98AF-135BCC290F93}">
      <dsp:nvSpPr>
        <dsp:cNvPr id="0" name=""/>
        <dsp:cNvSpPr/>
      </dsp:nvSpPr>
      <dsp:spPr>
        <a:xfrm>
          <a:off x="1673186" y="752"/>
          <a:ext cx="5019561" cy="1050974"/>
        </a:xfrm>
        <a:prstGeom prst="rect">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0" tIns="254000" rIns="101820" bIns="254000" numCol="1" spcCol="1270" anchor="ctr" anchorCtr="0">
          <a:noAutofit/>
        </a:bodyPr>
        <a:lstStyle/>
        <a:p>
          <a:pPr marL="0" lvl="0" indent="0" algn="l" defTabSz="889000">
            <a:lnSpc>
              <a:spcPct val="90000"/>
            </a:lnSpc>
            <a:spcBef>
              <a:spcPct val="0"/>
            </a:spcBef>
            <a:spcAft>
              <a:spcPct val="35000"/>
            </a:spcAft>
            <a:buNone/>
          </a:pPr>
          <a:r>
            <a:rPr lang="en-US" sz="2000" kern="1200"/>
            <a:t>Fine tune model on emotional sentiment - https://huggingface.co/datasets/emotion </a:t>
          </a:r>
        </a:p>
      </dsp:txBody>
      <dsp:txXfrm>
        <a:off x="1673186" y="752"/>
        <a:ext cx="5019561" cy="1050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973F0-112F-5243-B41A-FE420693E985}">
      <dsp:nvSpPr>
        <dsp:cNvPr id="0" name=""/>
        <dsp:cNvSpPr/>
      </dsp:nvSpPr>
      <dsp:spPr>
        <a:xfrm>
          <a:off x="4926" y="474856"/>
          <a:ext cx="2240168" cy="1296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114300" numCol="1" spcCol="1270" anchor="t" anchorCtr="0">
          <a:noAutofit/>
        </a:bodyPr>
        <a:lstStyle/>
        <a:p>
          <a:pPr marL="0" lvl="0" indent="0" algn="l" defTabSz="1333500">
            <a:lnSpc>
              <a:spcPct val="90000"/>
            </a:lnSpc>
            <a:spcBef>
              <a:spcPct val="0"/>
            </a:spcBef>
            <a:spcAft>
              <a:spcPct val="35000"/>
            </a:spcAft>
            <a:buNone/>
          </a:pPr>
          <a:r>
            <a:rPr lang="en-US" sz="3000" kern="1200" dirty="0"/>
            <a:t>BERT</a:t>
          </a:r>
        </a:p>
      </dsp:txBody>
      <dsp:txXfrm>
        <a:off x="4926" y="474856"/>
        <a:ext cx="2240168" cy="864000"/>
      </dsp:txXfrm>
    </dsp:sp>
    <dsp:sp modelId="{6E33195B-D7C8-C043-8ED7-962B71A74411}">
      <dsp:nvSpPr>
        <dsp:cNvPr id="0" name=""/>
        <dsp:cNvSpPr/>
      </dsp:nvSpPr>
      <dsp:spPr>
        <a:xfrm>
          <a:off x="463756" y="1338856"/>
          <a:ext cx="2240168" cy="1728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109M</a:t>
          </a:r>
        </a:p>
      </dsp:txBody>
      <dsp:txXfrm>
        <a:off x="514367" y="1389467"/>
        <a:ext cx="2138946" cy="1626778"/>
      </dsp:txXfrm>
    </dsp:sp>
    <dsp:sp modelId="{C570AB72-F5C1-6542-8CEC-83A0657977A7}">
      <dsp:nvSpPr>
        <dsp:cNvPr id="0" name=""/>
        <dsp:cNvSpPr/>
      </dsp:nvSpPr>
      <dsp:spPr>
        <a:xfrm>
          <a:off x="2584696" y="627987"/>
          <a:ext cx="719955" cy="5577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84696" y="739534"/>
        <a:ext cx="552634" cy="334643"/>
      </dsp:txXfrm>
    </dsp:sp>
    <dsp:sp modelId="{1E604751-1723-184C-A499-57DEAF57458C}">
      <dsp:nvSpPr>
        <dsp:cNvPr id="0" name=""/>
        <dsp:cNvSpPr/>
      </dsp:nvSpPr>
      <dsp:spPr>
        <a:xfrm>
          <a:off x="3603500" y="474856"/>
          <a:ext cx="2240168" cy="1296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114300" numCol="1" spcCol="1270" anchor="t" anchorCtr="0">
          <a:noAutofit/>
        </a:bodyPr>
        <a:lstStyle/>
        <a:p>
          <a:pPr marL="0" lvl="0" indent="0" algn="l" defTabSz="1333500">
            <a:lnSpc>
              <a:spcPct val="90000"/>
            </a:lnSpc>
            <a:spcBef>
              <a:spcPct val="0"/>
            </a:spcBef>
            <a:spcAft>
              <a:spcPct val="35000"/>
            </a:spcAft>
            <a:buNone/>
          </a:pPr>
          <a:r>
            <a:rPr lang="en-US" sz="3000" kern="1200" dirty="0"/>
            <a:t>Emotion</a:t>
          </a:r>
        </a:p>
      </dsp:txBody>
      <dsp:txXfrm>
        <a:off x="3603500" y="474856"/>
        <a:ext cx="2240168" cy="864000"/>
      </dsp:txXfrm>
    </dsp:sp>
    <dsp:sp modelId="{CCBFE69C-D92C-1D49-95CC-63AA015240EA}">
      <dsp:nvSpPr>
        <dsp:cNvPr id="0" name=""/>
        <dsp:cNvSpPr/>
      </dsp:nvSpPr>
      <dsp:spPr>
        <a:xfrm>
          <a:off x="4062330" y="1338856"/>
          <a:ext cx="2240168" cy="1728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Twitter data</a:t>
          </a:r>
        </a:p>
      </dsp:txBody>
      <dsp:txXfrm>
        <a:off x="4112941" y="1389467"/>
        <a:ext cx="2138946" cy="1626778"/>
      </dsp:txXfrm>
    </dsp:sp>
    <dsp:sp modelId="{084B8664-3CB3-A24D-9CED-30740D2DC3B5}">
      <dsp:nvSpPr>
        <dsp:cNvPr id="0" name=""/>
        <dsp:cNvSpPr/>
      </dsp:nvSpPr>
      <dsp:spPr>
        <a:xfrm>
          <a:off x="6183270" y="627987"/>
          <a:ext cx="719955" cy="5577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183270" y="739534"/>
        <a:ext cx="552634" cy="334643"/>
      </dsp:txXfrm>
    </dsp:sp>
    <dsp:sp modelId="{64C10889-05D4-D743-8CDA-B7BDE3E72522}">
      <dsp:nvSpPr>
        <dsp:cNvPr id="0" name=""/>
        <dsp:cNvSpPr/>
      </dsp:nvSpPr>
      <dsp:spPr>
        <a:xfrm>
          <a:off x="7202075" y="474856"/>
          <a:ext cx="2240168" cy="1296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114300" numCol="1" spcCol="1270" anchor="t" anchorCtr="0">
          <a:noAutofit/>
        </a:bodyPr>
        <a:lstStyle/>
        <a:p>
          <a:pPr marL="0" lvl="0" indent="0" algn="l" defTabSz="1333500">
            <a:lnSpc>
              <a:spcPct val="90000"/>
            </a:lnSpc>
            <a:spcBef>
              <a:spcPct val="0"/>
            </a:spcBef>
            <a:spcAft>
              <a:spcPct val="35000"/>
            </a:spcAft>
            <a:buNone/>
          </a:pPr>
          <a:r>
            <a:rPr lang="en-US" sz="3000" kern="1200" dirty="0"/>
            <a:t>News</a:t>
          </a:r>
        </a:p>
      </dsp:txBody>
      <dsp:txXfrm>
        <a:off x="7202075" y="474856"/>
        <a:ext cx="2240168" cy="864000"/>
      </dsp:txXfrm>
    </dsp:sp>
    <dsp:sp modelId="{05FD92F9-C9DF-DD44-A5D2-AA9A3DAAE042}">
      <dsp:nvSpPr>
        <dsp:cNvPr id="0" name=""/>
        <dsp:cNvSpPr/>
      </dsp:nvSpPr>
      <dsp:spPr>
        <a:xfrm>
          <a:off x="7660904" y="1338856"/>
          <a:ext cx="2240168" cy="1728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Summary</a:t>
          </a:r>
        </a:p>
      </dsp:txBody>
      <dsp:txXfrm>
        <a:off x="7711515" y="1389467"/>
        <a:ext cx="2138946" cy="16267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 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w="9525" cap="flat" cmpd="sng" algn="ctr">
          <a:solidFill>
            <a:schemeClr val="accent4">
              <a:hueOff val="-1575177"/>
              <a:satOff val="-2523"/>
              <a:lumOff val="2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 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4">
            <a:tint val="40000"/>
            <a:alpha val="90000"/>
            <a:hueOff val="-1367559"/>
            <a:satOff val="-2271"/>
            <a:lumOff val="-50"/>
            <a:alphaOff val="0"/>
          </a:schemeClr>
        </a:solidFill>
        <a:ln w="9525" cap="flat" cmpd="sng" algn="ctr">
          <a:solidFill>
            <a:schemeClr val="accent4">
              <a:tint val="40000"/>
              <a:alpha val="90000"/>
              <a:hueOff val="-1367559"/>
              <a:satOff val="-2271"/>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w="9525" cap="flat" cmpd="sng" algn="ctr">
          <a:solidFill>
            <a:schemeClr val="accent4">
              <a:hueOff val="-3150354"/>
              <a:satOff val="-5046"/>
              <a:lumOff val="52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 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4">
            <a:tint val="40000"/>
            <a:alpha val="90000"/>
            <a:hueOff val="-2735118"/>
            <a:satOff val="-4541"/>
            <a:lumOff val="-101"/>
            <a:alphaOff val="0"/>
          </a:schemeClr>
        </a:solidFill>
        <a:ln w="9525" cap="flat" cmpd="sng" algn="ctr">
          <a:solidFill>
            <a:schemeClr val="accent4">
              <a:tint val="40000"/>
              <a:alpha val="90000"/>
              <a:hueOff val="-2735118"/>
              <a:satOff val="-4541"/>
              <a:lumOff val="-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w="9525" cap="flat" cmpd="sng" algn="ctr">
          <a:solidFill>
            <a:schemeClr val="accent4">
              <a:hueOff val="-4725531"/>
              <a:satOff val="-7569"/>
              <a:lumOff val="78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 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4">
            <a:tint val="40000"/>
            <a:alpha val="90000"/>
            <a:hueOff val="-4102677"/>
            <a:satOff val="-6812"/>
            <a:lumOff val="-151"/>
            <a:alphaOff val="0"/>
          </a:schemeClr>
        </a:solidFill>
        <a:ln w="9525" cap="flat" cmpd="sng" algn="ctr">
          <a:solidFill>
            <a:schemeClr val="accent4">
              <a:tint val="40000"/>
              <a:alpha val="90000"/>
              <a:hueOff val="-4102677"/>
              <a:satOff val="-6812"/>
              <a:lumOff val="-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TCN networks design and hyper parameters be optimized through evolutionary techniques?</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Does a genetic algorithm perform better with high-dimensional and seasonal big data challenges such as market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we improve accuracy and performance of the deep neural networks?</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Knowledge driven events that cause abrupt changes be incorporated into the model?</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an adaptive continuous learning adaptive approach be applied (streaming market data and news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Results of experiments in complete design</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5/11/22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17</a:t>
            </a:fld>
            <a:endParaRPr lang="en-US"/>
          </a:p>
        </p:txBody>
      </p:sp>
    </p:spTree>
    <p:extLst>
      <p:ext uri="{BB962C8B-B14F-4D97-AF65-F5344CB8AC3E}">
        <p14:creationId xmlns:p14="http://schemas.microsoft.com/office/powerpoint/2010/main" val="260432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0496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generic architecture does not rely on TS-specific knowledge.</a:t>
            </a:r>
          </a:p>
          <a:p>
            <a:endParaRPr lang="en-US" dirty="0"/>
          </a:p>
          <a:p>
            <a:r>
              <a:rPr lang="en-US" dirty="0"/>
              <a:t>The interpretable architecture can be constructed by reusing the overall architectural approach in Fig. 1 and by adding structure to basis layers at stack level. Forecasting practitioners often use the decomposition of time series into trend and seasonality,</a:t>
            </a:r>
          </a:p>
          <a:p>
            <a:endParaRPr lang="en-US" dirty="0"/>
          </a:p>
          <a:p>
            <a:r>
              <a:rPr lang="en-US" sz="1200" b="0" i="0" kern="1200" dirty="0">
                <a:solidFill>
                  <a:schemeClr val="tx1"/>
                </a:solidFill>
                <a:effectLst/>
                <a:latin typeface="+mn-lt"/>
                <a:ea typeface="+mn-ea"/>
                <a:cs typeface="+mn-cs"/>
              </a:rPr>
              <a:t>R square can have a negative value </a:t>
            </a:r>
            <a:r>
              <a:rPr lang="en-US" sz="1200" b="1" i="0" kern="1200" dirty="0">
                <a:solidFill>
                  <a:schemeClr val="tx1"/>
                </a:solidFill>
                <a:effectLst/>
                <a:latin typeface="+mn-lt"/>
                <a:ea typeface="+mn-ea"/>
                <a:cs typeface="+mn-cs"/>
              </a:rPr>
              <a:t>when the model selected does not follow the trend of the data</a:t>
            </a:r>
            <a:r>
              <a:rPr lang="en-US" sz="1200" b="0" i="0" kern="1200" dirty="0">
                <a:solidFill>
                  <a:schemeClr val="tx1"/>
                </a:solidFill>
                <a:effectLst/>
                <a:latin typeface="+mn-lt"/>
                <a:ea typeface="+mn-ea"/>
                <a:cs typeface="+mn-cs"/>
              </a:rPr>
              <a:t>, therefore leading to a worse fit than the horizontal line.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398509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20</a:t>
            </a:fld>
            <a:endParaRPr lang="en-US"/>
          </a:p>
        </p:txBody>
      </p:sp>
    </p:spTree>
    <p:extLst>
      <p:ext uri="{BB962C8B-B14F-4D97-AF65-F5344CB8AC3E}">
        <p14:creationId xmlns:p14="http://schemas.microsoft.com/office/powerpoint/2010/main" val="60347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novel </a:t>
            </a:r>
            <a:r>
              <a:rPr lang="en-US" dirty="0" err="1"/>
              <a:t>attentionbased</a:t>
            </a:r>
            <a:r>
              <a:rPr lang="en-US" dirty="0"/>
              <a:t> architecture which combines high-performance multi-horizon forecasting with interpretable insights into temporal dynamics. </a:t>
            </a:r>
          </a:p>
          <a:p>
            <a:endParaRPr lang="en-US" dirty="0"/>
          </a:p>
          <a:p>
            <a:r>
              <a:rPr lang="en-US" dirty="0"/>
              <a:t>To learn temporal relationships at different scales, TFT uses recurrent layers for local processing and interpretable self-attention layers for long-term dependencies.</a:t>
            </a:r>
          </a:p>
          <a:p>
            <a:endParaRPr lang="en-US" dirty="0"/>
          </a:p>
          <a:p>
            <a:r>
              <a:rPr lang="en-US" dirty="0"/>
              <a:t>Explainable </a:t>
            </a:r>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38912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916234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a:t>/articles/s41598-021-82338-6#MOESM1</a:t>
            </a:r>
          </a:p>
        </p:txBody>
      </p:sp>
      <p:sp>
        <p:nvSpPr>
          <p:cNvPr id="4" name="Slide Number Placeholder 3"/>
          <p:cNvSpPr>
            <a:spLocks noGrp="1"/>
          </p:cNvSpPr>
          <p:nvPr>
            <p:ph type="sldNum" sz="quarter" idx="5"/>
          </p:nvPr>
        </p:nvSpPr>
        <p:spPr/>
        <p:txBody>
          <a:bodyPr/>
          <a:lstStyle/>
          <a:p>
            <a:fld id="{D54663D1-B550-BF49-9E54-5C454DCFA890}" type="slidenum">
              <a:rPr lang="en-US" smtClean="0"/>
              <a:t>29</a:t>
            </a:fld>
            <a:endParaRPr lang="en-US"/>
          </a:p>
        </p:txBody>
      </p:sp>
    </p:spTree>
    <p:extLst>
      <p:ext uri="{BB962C8B-B14F-4D97-AF65-F5344CB8AC3E}">
        <p14:creationId xmlns:p14="http://schemas.microsoft.com/office/powerpoint/2010/main" val="169779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effectLst/>
                <a:latin typeface="+mn-lt"/>
              </a:rPr>
              <a:t>Consumer Staples</a:t>
            </a:r>
            <a:endParaRPr lang="en-US" sz="1200" b="0" i="0" u="none" strike="noStrike" dirty="0">
              <a:effectLst/>
              <a:latin typeface="+mn-lt"/>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45</a:t>
            </a:fld>
            <a:endParaRPr lang="en-US"/>
          </a:p>
        </p:txBody>
      </p:sp>
    </p:spTree>
    <p:extLst>
      <p:ext uri="{BB962C8B-B14F-4D97-AF65-F5344CB8AC3E}">
        <p14:creationId xmlns:p14="http://schemas.microsoft.com/office/powerpoint/2010/main" val="3249986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72</a:t>
            </a:fld>
            <a:endParaRPr lang="en-US"/>
          </a:p>
        </p:txBody>
      </p:sp>
    </p:spTree>
    <p:extLst>
      <p:ext uri="{BB962C8B-B14F-4D97-AF65-F5344CB8AC3E}">
        <p14:creationId xmlns:p14="http://schemas.microsoft.com/office/powerpoint/2010/main" val="125019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98</a:t>
            </a:fld>
            <a:endParaRPr lang="en-US"/>
          </a:p>
        </p:txBody>
      </p:sp>
    </p:spTree>
    <p:extLst>
      <p:ext uri="{BB962C8B-B14F-4D97-AF65-F5344CB8AC3E}">
        <p14:creationId xmlns:p14="http://schemas.microsoft.com/office/powerpoint/2010/main" val="3656110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a:t>
            </a:fld>
            <a:endParaRPr lang="en-US"/>
          </a:p>
        </p:txBody>
      </p:sp>
    </p:spTree>
    <p:extLst>
      <p:ext uri="{BB962C8B-B14F-4D97-AF65-F5344CB8AC3E}">
        <p14:creationId xmlns:p14="http://schemas.microsoft.com/office/powerpoint/2010/main" val="230268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106</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108</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109</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81474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normalize the input of hidden layers (which counteracts the exploding gradient problem among other things), weight normalization is applied to every convolutional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prevent overfitting, regularization is introduced via dropout after every convolutional layer in every residual block. The following figure shows the final residual block.</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72501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R2 (coefficient of determination) regression score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a time series, a starting point (here, we are starting at half of the series) and a forecast horizon. It returns the </a:t>
            </a:r>
            <a:r>
              <a:rPr lang="en-US" dirty="0" err="1"/>
              <a:t>TimeSeries</a:t>
            </a:r>
            <a:r>
              <a:rPr lang="en-US" sz="1200" b="0" i="0" kern="1200" dirty="0">
                <a:solidFill>
                  <a:schemeClr val="tx1"/>
                </a:solidFill>
                <a:effectLst/>
                <a:latin typeface="+mn-lt"/>
                <a:ea typeface="+mn-ea"/>
                <a:cs typeface="+mn-cs"/>
              </a:rPr>
              <a:t> containing the historical forecasts </a:t>
            </a:r>
            <a:r>
              <a:rPr lang="en-US" sz="1200" b="0" i="1" kern="1200" dirty="0">
                <a:solidFill>
                  <a:schemeClr val="tx1"/>
                </a:solidFill>
                <a:effectLst/>
                <a:latin typeface="+mn-lt"/>
                <a:ea typeface="+mn-ea"/>
                <a:cs typeface="+mn-cs"/>
              </a:rPr>
              <a:t>would have been obtained</a:t>
            </a:r>
            <a:r>
              <a:rPr lang="en-US" sz="1200" b="0" i="0" kern="1200" dirty="0">
                <a:solidFill>
                  <a:schemeClr val="tx1"/>
                </a:solidFill>
                <a:effectLst/>
                <a:latin typeface="+mn-lt"/>
                <a:ea typeface="+mn-ea"/>
                <a:cs typeface="+mn-cs"/>
              </a:rPr>
              <a:t> when using the model to forecast the series with the specified forecast horizon (here 3 months), starting at the specified timestamp (using an expanding window strategy).</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28157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4531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Plot the autocorrelation function</a:t>
            </a:r>
          </a:p>
          <a:p>
            <a:r>
              <a:rPr lang="en-US" sz="1200" b="0" i="0" kern="1200" dirty="0">
                <a:solidFill>
                  <a:schemeClr val="tx1"/>
                </a:solidFill>
                <a:effectLst/>
                <a:latin typeface="+mn-lt"/>
                <a:ea typeface="+mn-ea"/>
                <a:cs typeface="+mn-cs"/>
              </a:rPr>
              <a:t>Plots lags on the horizontal and the correlations on vertical axis.</a:t>
            </a:r>
          </a:p>
          <a:p>
            <a:br>
              <a:rPr lang="en-US" dirty="0"/>
            </a:b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404723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14</a:t>
            </a:fld>
            <a:endParaRPr lang="en-US"/>
          </a:p>
        </p:txBody>
      </p:sp>
    </p:spTree>
    <p:extLst>
      <p:ext uri="{BB962C8B-B14F-4D97-AF65-F5344CB8AC3E}">
        <p14:creationId xmlns:p14="http://schemas.microsoft.com/office/powerpoint/2010/main" val="3648211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5/11/22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5/11/22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TEMPORAL/projects/1" TargetMode="External"/><Relationship Id="rId4" Type="http://schemas.openxmlformats.org/officeDocument/2006/relationships/hyperlink" Target="https://github.com/shawnmccarthy/TEMPORA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109.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906.04397.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rxiv.org/pdf/1912.09363.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raf.nd.edu/loughranmcdonald-master-diction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nature.com/articles/s41598-021-82338-6#ref-CR2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www.gm.fh-koeln.de/ciopwebpub/Thill20a.d/bioma2020-tcn.pdf" TargetMode="Externa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frbsf.org/economic-research/indicators-data/daily-news-sentiment-index/" TargetMode="External"/><Relationship Id="rId12" Type="http://schemas.openxmlformats.org/officeDocument/2006/relationships/hyperlink" Target="https://unit8co.github.io/darts/examples/13-TFT-exampl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philipperemy/keras-tcn" TargetMode="External"/><Relationship Id="rId11" Type="http://schemas.openxmlformats.org/officeDocument/2006/relationships/hyperlink" Target="https://towardsdatascience.com/temporal-fusion-transformer-a-primer-on-deep-forecasting-in-python-4eb37f3f3594" TargetMode="External"/><Relationship Id="rId5" Type="http://schemas.openxmlformats.org/officeDocument/2006/relationships/hyperlink" Target="https://towardsdatascience.com/temporal-coils-intro-to-temporal-convolutional-networks-for-time-series-forecasting-in-python-5907c04febc6" TargetMode="External"/><Relationship Id="rId10" Type="http://schemas.openxmlformats.org/officeDocument/2006/relationships/hyperlink" Target="https://ai.googleblog.com/2021/12/interpretable-deep-learning-for-time.html" TargetMode="External"/><Relationship Id="rId4" Type="http://schemas.openxmlformats.org/officeDocument/2006/relationships/hyperlink" Target="https://github.com/unit8co/darts" TargetMode="External"/><Relationship Id="rId9" Type="http://schemas.openxmlformats.org/officeDocument/2006/relationships/hyperlink" Target="https://unit8co.github.io/darts/examples/07-NBEATS-examples.html" TargetMode="External"/><Relationship Id="rId1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www.nature.com/articles/s41598-021-82338-6#MOESM1" TargetMode="External"/><Relationship Id="rId2" Type="http://schemas.openxmlformats.org/officeDocument/2006/relationships/hyperlink" Target="https://www.researchgate.net/publication/354471601_Predicting_stock_market_crisis_via_market_indicators_and_mixed_frequency_investor_sentiment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huggingface.co/datasets/emotion" TargetMode="External"/><Relationship Id="rId2" Type="http://schemas.openxmlformats.org/officeDocument/2006/relationships/hyperlink" Target="https://aclanthology.org/D18-1404.pdf" TargetMode="External"/><Relationship Id="rId1" Type="http://schemas.openxmlformats.org/officeDocument/2006/relationships/slideLayout" Target="../slideLayouts/slideLayout2.xml"/><Relationship Id="rId4" Type="http://schemas.openxmlformats.org/officeDocument/2006/relationships/hyperlink" Target="https://huggingface.co/datasets/financial_phraseban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www.semantic-web-journal.net/system/files/swj1167.pdf"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finance.yahoo.com/quote/MPC?p=MPC" TargetMode="External"/><Relationship Id="rId3" Type="http://schemas.openxmlformats.org/officeDocument/2006/relationships/hyperlink" Target="https://finance.yahoo.com/quote/XOM?p=XOM" TargetMode="External"/><Relationship Id="rId7" Type="http://schemas.openxmlformats.org/officeDocument/2006/relationships/hyperlink" Target="https://finance.yahoo.com/quote/SLB?p=SLB" TargetMode="External"/><Relationship Id="rId12" Type="http://schemas.openxmlformats.org/officeDocument/2006/relationships/hyperlink" Target="https://finance.yahoo.com/quote/WMB?p=WMB"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EOG?p=EOG" TargetMode="External"/><Relationship Id="rId11" Type="http://schemas.openxmlformats.org/officeDocument/2006/relationships/hyperlink" Target="https://finance.yahoo.com/quote/KMI?p=KMI" TargetMode="External"/><Relationship Id="rId5" Type="http://schemas.openxmlformats.org/officeDocument/2006/relationships/hyperlink" Target="https://finance.yahoo.com/quote/COP?p=COP" TargetMode="External"/><Relationship Id="rId10" Type="http://schemas.openxmlformats.org/officeDocument/2006/relationships/hyperlink" Target="https://finance.yahoo.com/quote/PSX?p=PSX" TargetMode="External"/><Relationship Id="rId4" Type="http://schemas.openxmlformats.org/officeDocument/2006/relationships/hyperlink" Target="https://finance.yahoo.com/quote/CVX?p=CVX" TargetMode="External"/><Relationship Id="rId9" Type="http://schemas.openxmlformats.org/officeDocument/2006/relationships/hyperlink" Target="https://finance.yahoo.com/quote/PXD?p=PXD"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finance.yahoo.com/quote/AEM.TO?p=AEM.TO" TargetMode="External"/><Relationship Id="rId3" Type="http://schemas.openxmlformats.org/officeDocument/2006/relationships/hyperlink" Target="https://finance.yahoo.com/quote/NEM?p=NEM" TargetMode="External"/><Relationship Id="rId7" Type="http://schemas.openxmlformats.org/officeDocument/2006/relationships/hyperlink" Target="https://finance.yahoo.com/quote/NCM.AX?p=NCM.AX" TargetMode="External"/><Relationship Id="rId12" Type="http://schemas.openxmlformats.org/officeDocument/2006/relationships/hyperlink" Target="https://finance.yahoo.com/quote/GFI.JO?p=GFI.JO"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WPM.TO?p=WPM.TO" TargetMode="External"/><Relationship Id="rId11" Type="http://schemas.openxmlformats.org/officeDocument/2006/relationships/hyperlink" Target="https://finance.yahoo.com/quote/K.TO?p=K.TO" TargetMode="External"/><Relationship Id="rId5" Type="http://schemas.openxmlformats.org/officeDocument/2006/relationships/hyperlink" Target="https://finance.yahoo.com/quote/FNV.TO?p=FNV.TO" TargetMode="External"/><Relationship Id="rId10" Type="http://schemas.openxmlformats.org/officeDocument/2006/relationships/hyperlink" Target="https://finance.yahoo.com/quote/NST.AX?p=NST.AX" TargetMode="External"/><Relationship Id="rId4" Type="http://schemas.openxmlformats.org/officeDocument/2006/relationships/hyperlink" Target="https://finance.yahoo.com/quote/ABX.TO?p=ABX.TO" TargetMode="External"/><Relationship Id="rId9" Type="http://schemas.openxmlformats.org/officeDocument/2006/relationships/hyperlink" Target="https://finance.yahoo.com/quote/KL.TO?p=KL.T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finance.yahoo.com/quote/NEM?p=NEM" TargetMode="External"/><Relationship Id="rId3" Type="http://schemas.openxmlformats.org/officeDocument/2006/relationships/hyperlink" Target="https://finance.yahoo.com/quote/LIN.L?p=LIN.L" TargetMode="External"/><Relationship Id="rId7" Type="http://schemas.openxmlformats.org/officeDocument/2006/relationships/hyperlink" Target="https://finance.yahoo.com/quote/ECL?p=ECL" TargetMode="External"/><Relationship Id="rId12" Type="http://schemas.openxmlformats.org/officeDocument/2006/relationships/hyperlink" Target="https://finance.yahoo.com/quote/IFF?p=IFF"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FCX?p=FCX" TargetMode="External"/><Relationship Id="rId11" Type="http://schemas.openxmlformats.org/officeDocument/2006/relationships/hyperlink" Target="https://finance.yahoo.com/quote/PPG?p=PPG" TargetMode="External"/><Relationship Id="rId5" Type="http://schemas.openxmlformats.org/officeDocument/2006/relationships/hyperlink" Target="https://finance.yahoo.com/quote/APD?p=APD" TargetMode="External"/><Relationship Id="rId10" Type="http://schemas.openxmlformats.org/officeDocument/2006/relationships/hyperlink" Target="https://finance.yahoo.com/quote/DOW?p=DOW" TargetMode="External"/><Relationship Id="rId4" Type="http://schemas.openxmlformats.org/officeDocument/2006/relationships/hyperlink" Target="https://finance.yahoo.com/quote/SHW?p=SHW" TargetMode="External"/><Relationship Id="rId9" Type="http://schemas.openxmlformats.org/officeDocument/2006/relationships/hyperlink" Target="https://finance.yahoo.com/quote/DD?p=DD"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finance.yahoo.com/quote/MCD?p=MCD" TargetMode="External"/><Relationship Id="rId3" Type="http://schemas.openxmlformats.org/officeDocument/2006/relationships/hyperlink" Target="https://finance.yahoo.com/quote/UNH?p=UNH" TargetMode="External"/><Relationship Id="rId7" Type="http://schemas.openxmlformats.org/officeDocument/2006/relationships/hyperlink" Target="https://finance.yahoo.com/quote/CRM?p=CRM" TargetMode="External"/><Relationship Id="rId12" Type="http://schemas.openxmlformats.org/officeDocument/2006/relationships/hyperlink" Target="https://finance.yahoo.com/quote/BA?p=BA"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MSFT?p=MSFT" TargetMode="External"/><Relationship Id="rId11" Type="http://schemas.openxmlformats.org/officeDocument/2006/relationships/hyperlink" Target="https://finance.yahoo.com/quote/AMGN?p=AMGN" TargetMode="External"/><Relationship Id="rId5" Type="http://schemas.openxmlformats.org/officeDocument/2006/relationships/hyperlink" Target="https://finance.yahoo.com/quote/HD?p=HD" TargetMode="External"/><Relationship Id="rId10" Type="http://schemas.openxmlformats.org/officeDocument/2006/relationships/hyperlink" Target="https://finance.yahoo.com/quote/V?p=V" TargetMode="External"/><Relationship Id="rId4" Type="http://schemas.openxmlformats.org/officeDocument/2006/relationships/hyperlink" Target="https://finance.yahoo.com/quote/GS?p=GS" TargetMode="External"/><Relationship Id="rId9" Type="http://schemas.openxmlformats.org/officeDocument/2006/relationships/hyperlink" Target="https://finance.yahoo.com/quote/HON?p=HON"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finance.yahoo.com/quote/LOW?p=LOW" TargetMode="External"/><Relationship Id="rId3" Type="http://schemas.openxmlformats.org/officeDocument/2006/relationships/hyperlink" Target="https://finance.yahoo.com/quote/AMZN?p=AMZN" TargetMode="External"/><Relationship Id="rId7" Type="http://schemas.openxmlformats.org/officeDocument/2006/relationships/hyperlink" Target="https://finance.yahoo.com/quote/MCD?p=MCD" TargetMode="External"/><Relationship Id="rId12" Type="http://schemas.openxmlformats.org/officeDocument/2006/relationships/hyperlink" Target="https://finance.yahoo.com/quote/TJX?p=TJX"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NKE?p=NKE" TargetMode="External"/><Relationship Id="rId11" Type="http://schemas.openxmlformats.org/officeDocument/2006/relationships/hyperlink" Target="https://finance.yahoo.com/quote/BKNG?p=BKNG" TargetMode="External"/><Relationship Id="rId5" Type="http://schemas.openxmlformats.org/officeDocument/2006/relationships/hyperlink" Target="https://finance.yahoo.com/quote/HD?p=HD" TargetMode="External"/><Relationship Id="rId10" Type="http://schemas.openxmlformats.org/officeDocument/2006/relationships/hyperlink" Target="https://finance.yahoo.com/quote/TGT?p=TGT" TargetMode="External"/><Relationship Id="rId4" Type="http://schemas.openxmlformats.org/officeDocument/2006/relationships/hyperlink" Target="https://finance.yahoo.com/quote/TSLA?p=TSLA" TargetMode="External"/><Relationship Id="rId9" Type="http://schemas.openxmlformats.org/officeDocument/2006/relationships/hyperlink" Target="https://finance.yahoo.com/quote/SBUX?p=SBUX"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finance.yahoo.com/quote/COST?p=COST" TargetMode="External"/><Relationship Id="rId13" Type="http://schemas.openxmlformats.org/officeDocument/2006/relationships/hyperlink" Target="https://finance.yahoo.com/quote/CL?p=CL" TargetMode="External"/><Relationship Id="rId3" Type="http://schemas.openxmlformats.org/officeDocument/2006/relationships/image" Target="../media/image2.png"/><Relationship Id="rId7" Type="http://schemas.openxmlformats.org/officeDocument/2006/relationships/hyperlink" Target="https://finance.yahoo.com/quote/WMT?p=WMT" TargetMode="External"/><Relationship Id="rId12" Type="http://schemas.openxmlformats.org/officeDocument/2006/relationships/hyperlink" Target="https://finance.yahoo.com/quote/EL?p=E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finance.yahoo.com/quote/PEP?p=PEP" TargetMode="External"/><Relationship Id="rId11" Type="http://schemas.openxmlformats.org/officeDocument/2006/relationships/hyperlink" Target="https://finance.yahoo.com/quote/MO?p=MO" TargetMode="External"/><Relationship Id="rId5" Type="http://schemas.openxmlformats.org/officeDocument/2006/relationships/hyperlink" Target="https://finance.yahoo.com/quote/KO?p=KO" TargetMode="External"/><Relationship Id="rId10" Type="http://schemas.openxmlformats.org/officeDocument/2006/relationships/hyperlink" Target="https://finance.yahoo.com/quote/MDLZ?p=MDLZ" TargetMode="External"/><Relationship Id="rId4" Type="http://schemas.openxmlformats.org/officeDocument/2006/relationships/hyperlink" Target="https://finance.yahoo.com/quote/PG?p=PG" TargetMode="External"/><Relationship Id="rId9" Type="http://schemas.openxmlformats.org/officeDocument/2006/relationships/hyperlink" Target="https://finance.yahoo.com/quote/PM?p=PM"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finance.yahoo.com/quote/TMO?p=TMO" TargetMode="External"/><Relationship Id="rId3" Type="http://schemas.openxmlformats.org/officeDocument/2006/relationships/hyperlink" Target="https://finance.yahoo.com/quote/JNJ?p=JNJ" TargetMode="External"/><Relationship Id="rId7" Type="http://schemas.openxmlformats.org/officeDocument/2006/relationships/hyperlink" Target="https://finance.yahoo.com/quote/ABBV?p=ABBV" TargetMode="External"/><Relationship Id="rId12" Type="http://schemas.openxmlformats.org/officeDocument/2006/relationships/hyperlink" Target="https://finance.yahoo.com/quote/MDT?p=MDT"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ABT?p=ABT" TargetMode="External"/><Relationship Id="rId11" Type="http://schemas.openxmlformats.org/officeDocument/2006/relationships/hyperlink" Target="https://finance.yahoo.com/quote/DHR?p=DHR" TargetMode="External"/><Relationship Id="rId5" Type="http://schemas.openxmlformats.org/officeDocument/2006/relationships/hyperlink" Target="https://finance.yahoo.com/quote/PFE?p=PFE" TargetMode="External"/><Relationship Id="rId10" Type="http://schemas.openxmlformats.org/officeDocument/2006/relationships/hyperlink" Target="https://finance.yahoo.com/quote/LLY?p=LLY" TargetMode="External"/><Relationship Id="rId4" Type="http://schemas.openxmlformats.org/officeDocument/2006/relationships/hyperlink" Target="https://finance.yahoo.com/quote/UNH?p=UNH" TargetMode="External"/><Relationship Id="rId9" Type="http://schemas.openxmlformats.org/officeDocument/2006/relationships/hyperlink" Target="https://finance.yahoo.com/quote/MRK?p=MRK"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finance.yahoo.com/quote/MS?p=MS" TargetMode="External"/><Relationship Id="rId3" Type="http://schemas.openxmlformats.org/officeDocument/2006/relationships/hyperlink" Target="https://finance.yahoo.com/quote/BRK.B?p=BRK.B" TargetMode="External"/><Relationship Id="rId7" Type="http://schemas.openxmlformats.org/officeDocument/2006/relationships/hyperlink" Target="https://finance.yahoo.com/quote/C?p=C" TargetMode="External"/><Relationship Id="rId12" Type="http://schemas.openxmlformats.org/officeDocument/2006/relationships/hyperlink" Target="https://finance.yahoo.com/quote/AXP?p=AXP"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WFC?p=WFC" TargetMode="External"/><Relationship Id="rId11" Type="http://schemas.openxmlformats.org/officeDocument/2006/relationships/hyperlink" Target="https://finance.yahoo.com/quote/SCHW?p=SCHW" TargetMode="External"/><Relationship Id="rId5" Type="http://schemas.openxmlformats.org/officeDocument/2006/relationships/hyperlink" Target="https://finance.yahoo.com/quote/BAC?p=BAC" TargetMode="External"/><Relationship Id="rId10" Type="http://schemas.openxmlformats.org/officeDocument/2006/relationships/hyperlink" Target="https://finance.yahoo.com/quote/BLK?p=BLK" TargetMode="External"/><Relationship Id="rId4" Type="http://schemas.openxmlformats.org/officeDocument/2006/relationships/hyperlink" Target="https://finance.yahoo.com/quote/JPM?p=JPM" TargetMode="External"/><Relationship Id="rId9" Type="http://schemas.openxmlformats.org/officeDocument/2006/relationships/hyperlink" Target="https://finance.yahoo.com/quote/GS?p=GS"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finance.yahoo.com/quote/MA?p=MA" TargetMode="External"/><Relationship Id="rId3" Type="http://schemas.openxmlformats.org/officeDocument/2006/relationships/hyperlink" Target="https://finance.yahoo.com/quote/AAPL?p=AAPL" TargetMode="External"/><Relationship Id="rId7" Type="http://schemas.openxmlformats.org/officeDocument/2006/relationships/hyperlink" Target="https://finance.yahoo.com/quote/PYPL?p=PYPL" TargetMode="External"/><Relationship Id="rId12" Type="http://schemas.openxmlformats.org/officeDocument/2006/relationships/hyperlink" Target="https://finance.yahoo.com/quote/CSCO?p=CSCO"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V?p=V" TargetMode="External"/><Relationship Id="rId11" Type="http://schemas.openxmlformats.org/officeDocument/2006/relationships/hyperlink" Target="https://finance.yahoo.com/quote/CRM?p=CRM" TargetMode="External"/><Relationship Id="rId5" Type="http://schemas.openxmlformats.org/officeDocument/2006/relationships/hyperlink" Target="https://finance.yahoo.com/quote/NVDA?p=NVDA" TargetMode="External"/><Relationship Id="rId10" Type="http://schemas.openxmlformats.org/officeDocument/2006/relationships/hyperlink" Target="https://finance.yahoo.com/quote/INTC?p=INTC" TargetMode="External"/><Relationship Id="rId4" Type="http://schemas.openxmlformats.org/officeDocument/2006/relationships/hyperlink" Target="https://finance.yahoo.com/quote/MSFT?p=MSFT" TargetMode="External"/><Relationship Id="rId9" Type="http://schemas.openxmlformats.org/officeDocument/2006/relationships/hyperlink" Target="https://finance.yahoo.com/quote/ADBE?p=ADB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finance.yahoo.com/quote/T?p=T" TargetMode="External"/><Relationship Id="rId3" Type="http://schemas.openxmlformats.org/officeDocument/2006/relationships/hyperlink" Target="https://finance.yahoo.com/quote/CSCO?p=CSCO" TargetMode="External"/><Relationship Id="rId7" Type="http://schemas.openxmlformats.org/officeDocument/2006/relationships/hyperlink" Target="https://finance.yahoo.com/quote/ANET?p=ANET" TargetMode="External"/><Relationship Id="rId12" Type="http://schemas.openxmlformats.org/officeDocument/2006/relationships/hyperlink" Target="https://finance.yahoo.com/quote/LBTYK.L?p=LBTYK.L"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MSI?p=MSI" TargetMode="External"/><Relationship Id="rId11" Type="http://schemas.openxmlformats.org/officeDocument/2006/relationships/hyperlink" Target="https://finance.yahoo.com/quote/FFIV?p=FFIV" TargetMode="External"/><Relationship Id="rId5" Type="http://schemas.openxmlformats.org/officeDocument/2006/relationships/hyperlink" Target="https://finance.yahoo.com/quote/GRMN?p=GRMN" TargetMode="External"/><Relationship Id="rId10" Type="http://schemas.openxmlformats.org/officeDocument/2006/relationships/hyperlink" Target="https://finance.yahoo.com/quote/LUMN?p=LUMN" TargetMode="External"/><Relationship Id="rId4" Type="http://schemas.openxmlformats.org/officeDocument/2006/relationships/hyperlink" Target="https://finance.yahoo.com/quote/VZ?p=VZ" TargetMode="External"/><Relationship Id="rId9" Type="http://schemas.openxmlformats.org/officeDocument/2006/relationships/hyperlink" Target="https://finance.yahoo.com/quote/TMUS?p=TM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hyperlink" Target="https://finance.yahoo.com/quote/AEP?p=AEP" TargetMode="External"/><Relationship Id="rId3" Type="http://schemas.openxmlformats.org/officeDocument/2006/relationships/hyperlink" Target="https://finance.yahoo.com/quote/NEE?p=NEE" TargetMode="External"/><Relationship Id="rId7" Type="http://schemas.openxmlformats.org/officeDocument/2006/relationships/hyperlink" Target="https://finance.yahoo.com/quote/EXC?p=EXC" TargetMode="External"/><Relationship Id="rId12" Type="http://schemas.openxmlformats.org/officeDocument/2006/relationships/hyperlink" Target="https://finance.yahoo.com/quote/PEG?p=PEG"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D?p=D" TargetMode="External"/><Relationship Id="rId11" Type="http://schemas.openxmlformats.org/officeDocument/2006/relationships/hyperlink" Target="https://finance.yahoo.com/quote/AWK?p=AWK" TargetMode="External"/><Relationship Id="rId5" Type="http://schemas.openxmlformats.org/officeDocument/2006/relationships/hyperlink" Target="https://finance.yahoo.com/quote/SO?p=SO" TargetMode="External"/><Relationship Id="rId10" Type="http://schemas.openxmlformats.org/officeDocument/2006/relationships/hyperlink" Target="https://finance.yahoo.com/quote/XEL?p=XEL" TargetMode="External"/><Relationship Id="rId4" Type="http://schemas.openxmlformats.org/officeDocument/2006/relationships/hyperlink" Target="https://finance.yahoo.com/quote/DUK?p=DUK" TargetMode="External"/><Relationship Id="rId9" Type="http://schemas.openxmlformats.org/officeDocument/2006/relationships/hyperlink" Target="https://finance.yahoo.com/quote/SRE?p=SRE"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finance.yahoo.com/quote/PSA?p=PSA" TargetMode="External"/><Relationship Id="rId3" Type="http://schemas.openxmlformats.org/officeDocument/2006/relationships/hyperlink" Target="https://finance.yahoo.com/quote/VRTPX?p=VRTPX" TargetMode="External"/><Relationship Id="rId7" Type="http://schemas.openxmlformats.org/officeDocument/2006/relationships/hyperlink" Target="https://finance.yahoo.com/quote/EQIX?p=EQIX" TargetMode="External"/><Relationship Id="rId12" Type="http://schemas.openxmlformats.org/officeDocument/2006/relationships/hyperlink" Target="https://finance.yahoo.com/quote/WELL?p=WELL"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CCI?p=CCI" TargetMode="External"/><Relationship Id="rId11" Type="http://schemas.openxmlformats.org/officeDocument/2006/relationships/hyperlink" Target="https://finance.yahoo.com/quote/SBAC?p=SBAC" TargetMode="External"/><Relationship Id="rId5" Type="http://schemas.openxmlformats.org/officeDocument/2006/relationships/hyperlink" Target="https://finance.yahoo.com/quote/PLD?p=PLD" TargetMode="External"/><Relationship Id="rId10" Type="http://schemas.openxmlformats.org/officeDocument/2006/relationships/hyperlink" Target="https://finance.yahoo.com/quote/SPG?p=SPG" TargetMode="External"/><Relationship Id="rId4" Type="http://schemas.openxmlformats.org/officeDocument/2006/relationships/hyperlink" Target="https://finance.yahoo.com/quote/AMT?p=AMT" TargetMode="External"/><Relationship Id="rId9" Type="http://schemas.openxmlformats.org/officeDocument/2006/relationships/hyperlink" Target="https://finance.yahoo.com/quote/DLR?p=DLR"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finance.yahoo.com/quote/GOOG?p=GOOG" TargetMode="External"/><Relationship Id="rId3" Type="http://schemas.openxmlformats.org/officeDocument/2006/relationships/hyperlink" Target="https://finance.yahoo.com/quote/AAPL?p=AAPL" TargetMode="External"/><Relationship Id="rId7" Type="http://schemas.openxmlformats.org/officeDocument/2006/relationships/hyperlink" Target="https://finance.yahoo.com/quote/GOOGL?p=GOOGL" TargetMode="External"/><Relationship Id="rId12" Type="http://schemas.openxmlformats.org/officeDocument/2006/relationships/hyperlink" Target="https://finance.yahoo.com/quote/JPM?p=JP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FB?p=FB" TargetMode="External"/><Relationship Id="rId11" Type="http://schemas.openxmlformats.org/officeDocument/2006/relationships/hyperlink" Target="https://finance.yahoo.com/quote/NVDA?p=NVDA" TargetMode="External"/><Relationship Id="rId5" Type="http://schemas.openxmlformats.org/officeDocument/2006/relationships/hyperlink" Target="https://finance.yahoo.com/quote/AMZN?p=AMZN" TargetMode="External"/><Relationship Id="rId10" Type="http://schemas.openxmlformats.org/officeDocument/2006/relationships/hyperlink" Target="https://finance.yahoo.com/quote/TSLA?p=TSLA" TargetMode="External"/><Relationship Id="rId4" Type="http://schemas.openxmlformats.org/officeDocument/2006/relationships/hyperlink" Target="https://finance.yahoo.com/quote/MSFT?p=MSFT" TargetMode="External"/><Relationship Id="rId9" Type="http://schemas.openxmlformats.org/officeDocument/2006/relationships/hyperlink" Target="https://finance.yahoo.com/quote/BRK.B?p=BRK.B"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mdpi.com/1911-8074/12/1/45/htm" TargetMode="External"/><Relationship Id="rId2" Type="http://schemas.openxmlformats.org/officeDocument/2006/relationships/hyperlink" Target="https://nlp.stanford.edu/software/CRF-NER.html#Download" TargetMode="External"/><Relationship Id="rId1" Type="http://schemas.openxmlformats.org/officeDocument/2006/relationships/slideLayout" Target="../slideLayouts/slideLayout2.xml"/><Relationship Id="rId4" Type="http://schemas.openxmlformats.org/officeDocument/2006/relationships/hyperlink" Target="https://www.frontiersin.org/articles/10.3389/fcell.2020.00673/ful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ources.mediacloud.org/#/collections/58722749"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researchgate.net/publication/354471601_Predicting_stock_market_crisis_via_market_indicators_and_mixed_frequency_investor_sentiments" TargetMode="External"/><Relationship Id="rId2" Type="http://schemas.openxmlformats.org/officeDocument/2006/relationships/hyperlink" Target="https://www.mturk.co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researchgate.net/publication/346453096_Sentiment_Analysis_from_Twitter_Data_Regarding_the_COVID-19_Pandemic"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ieeexplore.ieee.org/stamp/stamp.jsp?arnumber=9751065"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saifmohammad.com/WebPages/NRC-Emotion-Lexicon.ht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aman2656/text2emotion-library"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i.org/10.24148/wp2017-01" TargetMode="External"/><Relationship Id="rId7" Type="http://schemas.openxmlformats.org/officeDocument/2006/relationships/image" Target="../media/image12.png"/><Relationship Id="rId2" Type="http://schemas.openxmlformats.org/officeDocument/2006/relationships/hyperlink" Target="https://www.frbsf.org/economic-research/publications/economic-letter/2020/april/news-sentiment-time-of-covid-19/" TargetMode="Externa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9"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arxiv.org/pdf/2205.01068.pdf" TargetMode="External"/><Relationship Id="rId5" Type="http://schemas.openxmlformats.org/officeDocument/2006/relationships/hyperlink" Target="https://trec.nist.gov/data/reuters/reuters.html" TargetMode="External"/><Relationship Id="rId4" Type="http://schemas.openxmlformats.org/officeDocument/2006/relationships/image" Target="../media/image54.jpe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9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dirty="0">
                <a:solidFill>
                  <a:schemeClr val="tx2"/>
                </a:solidFill>
              </a:rPr>
              <a:t>Temporal Analysis Performant Evolution</a:t>
            </a: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https://github.com/shawnmccarthy/TEMPORAL</a:t>
            </a:r>
            <a:r>
              <a:rPr lang="en-US" sz="1400" dirty="0">
                <a:solidFill>
                  <a:srgbClr val="FFFFFF"/>
                </a:solidFill>
              </a:rPr>
              <a:t> </a:t>
            </a:r>
          </a:p>
          <a:p>
            <a:r>
              <a:rPr lang="en-US" sz="1400" dirty="0">
                <a:solidFill>
                  <a:srgbClr val="FFFFFF"/>
                </a:solidFill>
                <a:hlinkClick r:id="rId5"/>
              </a:rPr>
              <a:t>https://github.com/shawnmccarthy/TEMPORAL/projects/1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4616-92F0-D047-81EE-5E147B9B7A0A}"/>
              </a:ext>
            </a:extLst>
          </p:cNvPr>
          <p:cNvSpPr>
            <a:spLocks noGrp="1"/>
          </p:cNvSpPr>
          <p:nvPr>
            <p:ph type="title"/>
          </p:nvPr>
        </p:nvSpPr>
        <p:spPr/>
        <p:txBody>
          <a:bodyPr/>
          <a:lstStyle/>
          <a:p>
            <a:r>
              <a:rPr lang="en-US" dirty="0"/>
              <a:t>With covariate News</a:t>
            </a:r>
          </a:p>
        </p:txBody>
      </p:sp>
      <p:sp>
        <p:nvSpPr>
          <p:cNvPr id="4" name="Content Placeholder 3">
            <a:extLst>
              <a:ext uri="{FF2B5EF4-FFF2-40B4-BE49-F238E27FC236}">
                <a16:creationId xmlns:a16="http://schemas.microsoft.com/office/drawing/2014/main" id="{D54FF568-281C-0746-9864-77EB9AA2ABA4}"/>
              </a:ext>
            </a:extLst>
          </p:cNvPr>
          <p:cNvSpPr>
            <a:spLocks noGrp="1"/>
          </p:cNvSpPr>
          <p:nvPr>
            <p:ph sz="half" idx="2"/>
          </p:nvPr>
        </p:nvSpPr>
        <p:spPr/>
        <p:txBody>
          <a:bodyPr>
            <a:normAutofit/>
          </a:bodyPr>
          <a:lstStyle/>
          <a:p>
            <a:pPr marL="0" indent="0">
              <a:buNone/>
            </a:pPr>
            <a:r>
              <a:rPr lang="en-US" sz="2000" dirty="0"/>
              <a:t>seasonality = </a:t>
            </a:r>
            <a:r>
              <a:rPr lang="en-US" sz="2000" dirty="0" err="1"/>
              <a:t>check_seasonality</a:t>
            </a:r>
            <a:r>
              <a:rPr lang="en-US" sz="2000" dirty="0"/>
              <a:t>( ["Spy"], </a:t>
            </a:r>
            <a:r>
              <a:rPr lang="en-US" sz="2000" dirty="0" err="1"/>
              <a:t>max_lag</a:t>
            </a:r>
            <a:r>
              <a:rPr lang="en-US" sz="2000" dirty="0"/>
              <a:t>=</a:t>
            </a:r>
            <a:r>
              <a:rPr lang="en-US" sz="2000" dirty="0" err="1"/>
              <a:t>len</a:t>
            </a:r>
            <a:r>
              <a:rPr lang="en-US" sz="2000" dirty="0"/>
              <a:t>(series))</a:t>
            </a:r>
          </a:p>
          <a:p>
            <a:pPr marL="0" indent="0">
              <a:buNone/>
            </a:pPr>
            <a:r>
              <a:rPr lang="en-US" sz="2000" dirty="0"/>
              <a:t>(True, 1943) = 5.3 years (*2018 - growing economy on average 3.2 years, recession 1.5 years) </a:t>
            </a:r>
          </a:p>
        </p:txBody>
      </p:sp>
      <p:pic>
        <p:nvPicPr>
          <p:cNvPr id="3074" name="Picture 2">
            <a:extLst>
              <a:ext uri="{FF2B5EF4-FFF2-40B4-BE49-F238E27FC236}">
                <a16:creationId xmlns:a16="http://schemas.microsoft.com/office/drawing/2014/main" id="{B1B4058D-8AE8-5446-B558-E16C7C1BBB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7" name="TextBox 6">
            <a:extLst>
              <a:ext uri="{FF2B5EF4-FFF2-40B4-BE49-F238E27FC236}">
                <a16:creationId xmlns:a16="http://schemas.microsoft.com/office/drawing/2014/main" id="{B0FFB259-644C-3747-9047-57D7CAD657C3}"/>
              </a:ext>
            </a:extLst>
          </p:cNvPr>
          <p:cNvSpPr txBox="1"/>
          <p:nvPr/>
        </p:nvSpPr>
        <p:spPr>
          <a:xfrm>
            <a:off x="1141413" y="2249486"/>
            <a:ext cx="6105644" cy="369332"/>
          </a:xfrm>
          <a:prstGeom prst="rect">
            <a:avLst/>
          </a:prstGeom>
          <a:noFill/>
        </p:spPr>
        <p:txBody>
          <a:bodyPr wrap="square">
            <a:spAutoFit/>
          </a:bodyPr>
          <a:lstStyle/>
          <a:p>
            <a:r>
              <a:rPr lang="en-US" dirty="0" err="1"/>
              <a:t>Backtest</a:t>
            </a:r>
            <a:r>
              <a:rPr lang="en-US" dirty="0"/>
              <a:t> RMSE = 0.024682999973297988</a:t>
            </a:r>
          </a:p>
        </p:txBody>
      </p:sp>
      <p:pic>
        <p:nvPicPr>
          <p:cNvPr id="3076" name="Picture 4">
            <a:extLst>
              <a:ext uri="{FF2B5EF4-FFF2-40B4-BE49-F238E27FC236}">
                <a16:creationId xmlns:a16="http://schemas.microsoft.com/office/drawing/2014/main" id="{3EC7144A-DD08-AD4E-B50F-0B0451B7A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087" y="4020343"/>
            <a:ext cx="4023430" cy="2011715"/>
          </a:xfrm>
          <a:prstGeom prst="rect">
            <a:avLst/>
          </a:prstGeom>
          <a:solidFill>
            <a:schemeClr val="accent1">
              <a:tint val="20000"/>
            </a:schemeClr>
          </a:solidFill>
        </p:spPr>
      </p:pic>
    </p:spTree>
    <p:extLst>
      <p:ext uri="{BB962C8B-B14F-4D97-AF65-F5344CB8AC3E}">
        <p14:creationId xmlns:p14="http://schemas.microsoft.com/office/powerpoint/2010/main" val="24433663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5487609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92500" lnSpcReduction="20000"/>
          </a:bodyPr>
          <a:lstStyle/>
          <a:p>
            <a:r>
              <a:rPr lang="en-US" sz="1400" dirty="0">
                <a:solidFill>
                  <a:schemeClr val="bg1"/>
                </a:solidFill>
              </a:rPr>
              <a:t>Time series analysis is widely used in fields such as business, economics, finance, science, and engineering.</a:t>
            </a:r>
          </a:p>
          <a:p>
            <a:r>
              <a:rPr lang="en-US" sz="1400" dirty="0">
                <a:solidFill>
                  <a:schemeClr val="bg1"/>
                </a:solidFill>
              </a:rPr>
              <a:t>Our approach seeks to identify shifting economic phase and provide a framework for making asset allocation decisions according to the probability that asset may outperform or underperform.</a:t>
            </a:r>
          </a:p>
          <a:p>
            <a:r>
              <a:rPr lang="en-US" sz="1400" dirty="0">
                <a:solidFill>
                  <a:schemeClr val="bg1"/>
                </a:solidFill>
              </a:rPr>
              <a:t>Temporal Convolutional Networks have recently been applied to time series data where longer term memory of seasonality of the dataset are required</a:t>
            </a:r>
          </a:p>
          <a:p>
            <a:r>
              <a:rPr lang="en-US" sz="1400" dirty="0">
                <a:solidFill>
                  <a:schemeClr val="bg1"/>
                </a:solidFill>
              </a:rPr>
              <a:t>Research Encoder/Decoder and Knowledge Driven Event Embedding </a:t>
            </a:r>
          </a:p>
          <a:p>
            <a:pPr marL="0" indent="0">
              <a:buNone/>
            </a:pPr>
            <a:endParaRPr lang="en-US"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3"/>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1420894095"/>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B) Research: GA</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r>
              <a:rPr lang="en-US" sz="1400">
                <a:solidFill>
                  <a:srgbClr val="FFFFFF"/>
                </a:solidFill>
              </a:rPr>
              <a:t>The most common task to find parameters at which a particular function reaches its maxima value</a:t>
            </a:r>
          </a:p>
          <a:p>
            <a:pPr lvl="1"/>
            <a:r>
              <a:rPr lang="en-US" sz="1400">
                <a:solidFill>
                  <a:srgbClr val="FFFFFF"/>
                </a:solidFill>
              </a:rPr>
              <a:t>Black-box</a:t>
            </a:r>
          </a:p>
          <a:p>
            <a:pPr lvl="1"/>
            <a:r>
              <a:rPr lang="en-US" sz="1400">
                <a:solidFill>
                  <a:srgbClr val="FFFFFF"/>
                </a:solidFill>
              </a:rPr>
              <a:t>Gene Encoding</a:t>
            </a:r>
          </a:p>
          <a:p>
            <a:pPr lvl="1"/>
            <a:r>
              <a:rPr lang="en-US" sz="1400">
                <a:solidFill>
                  <a:srgbClr val="FFFFFF"/>
                </a:solidFill>
              </a:rPr>
              <a:t>Adaptive GA</a:t>
            </a:r>
          </a:p>
          <a:p>
            <a:r>
              <a:rPr lang="en-US" sz="1400">
                <a:solidFill>
                  <a:srgbClr val="FFFFFF"/>
                </a:solidFill>
              </a:rPr>
              <a:t>Determine fitness function and architecture of genetic algorithms</a:t>
            </a:r>
          </a:p>
          <a:p>
            <a:r>
              <a:rPr lang="en-US" sz="1400">
                <a:solidFill>
                  <a:srgbClr val="FFFFFF"/>
                </a:solidFill>
              </a:rPr>
              <a:t>Can an adaptive approach to selecting GA parameters be applied</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descr="Genetic algorithms for feature selection | Neural Designer">
            <a:extLst>
              <a:ext uri="{FF2B5EF4-FFF2-40B4-BE49-F238E27FC236}">
                <a16:creationId xmlns:a16="http://schemas.microsoft.com/office/drawing/2014/main" id="{E29D893B-9BFA-FC40-A30D-F612AAA14E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04521"/>
            <a:ext cx="6844045" cy="364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66304"/>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lvl="0"/>
            <a:r>
              <a:rPr lang="en-US" sz="1400" dirty="0">
                <a:solidFill>
                  <a:schemeClr val="bg1"/>
                </a:solidFill>
              </a:rPr>
              <a:t>Apply TCN network design and genetic algorithm approach to time series problem</a:t>
            </a:r>
          </a:p>
          <a:p>
            <a:pPr lvl="0"/>
            <a:r>
              <a:rPr lang="en-US" sz="1400" dirty="0">
                <a:solidFill>
                  <a:schemeClr val="bg1"/>
                </a:solidFill>
              </a:rPr>
              <a:t>Goal: Compare backpropagation to evolutionary approach</a:t>
            </a:r>
          </a:p>
          <a:p>
            <a:pPr lvl="0"/>
            <a:r>
              <a:rPr lang="en-US" sz="1400" dirty="0">
                <a:solidFill>
                  <a:schemeClr val="bg1"/>
                </a:solidFill>
              </a:rPr>
              <a:t>Output experiments across</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16" name="Diagram 15">
            <a:extLst>
              <a:ext uri="{FF2B5EF4-FFF2-40B4-BE49-F238E27FC236}">
                <a16:creationId xmlns:a16="http://schemas.microsoft.com/office/drawing/2014/main" id="{D0255BD7-804A-7F46-A96D-AE6D4EA86C5B}"/>
              </a:ext>
            </a:extLst>
          </p:cNvPr>
          <p:cNvGraphicFramePr/>
          <p:nvPr>
            <p:extLst>
              <p:ext uri="{D42A27DB-BD31-4B8C-83A1-F6EECF244321}">
                <p14:modId xmlns:p14="http://schemas.microsoft.com/office/powerpoint/2010/main" val="3863572841"/>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377590"/>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77500" lnSpcReduction="20000"/>
          </a:bodyPr>
          <a:lstStyle/>
          <a:p>
            <a:pPr lvl="0"/>
            <a:r>
              <a:rPr lang="en-US" dirty="0">
                <a:solidFill>
                  <a:schemeClr val="bg1"/>
                </a:solidFill>
              </a:rPr>
              <a:t>Knowledge driven events (negative effects causing abrupt changes)</a:t>
            </a:r>
          </a:p>
          <a:p>
            <a:pPr lvl="1"/>
            <a:r>
              <a:rPr lang="en-US" dirty="0">
                <a:solidFill>
                  <a:schemeClr val="bg1"/>
                </a:solidFill>
              </a:rPr>
              <a:t>Incorporate abrupt model (negative effect)</a:t>
            </a:r>
          </a:p>
          <a:p>
            <a:pPr lvl="0"/>
            <a:r>
              <a:rPr lang="en-US" dirty="0">
                <a:solidFill>
                  <a:schemeClr val="bg1"/>
                </a:solidFill>
              </a:rPr>
              <a:t>Continuous learning (stream real-time data)</a:t>
            </a:r>
          </a:p>
          <a:p>
            <a:pPr lvl="0"/>
            <a:r>
              <a:rPr lang="en-US" dirty="0">
                <a:solidFill>
                  <a:schemeClr val="bg1"/>
                </a:solidFill>
              </a:rPr>
              <a:t>Output experiments across more recent designs (knowledge graphs / news events / current stock data)  </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36" name="Diagram 35">
            <a:extLst>
              <a:ext uri="{FF2B5EF4-FFF2-40B4-BE49-F238E27FC236}">
                <a16:creationId xmlns:a16="http://schemas.microsoft.com/office/drawing/2014/main" id="{4ECE9990-1C25-9E4E-A43F-ADB916274466}"/>
              </a:ext>
            </a:extLst>
          </p:cNvPr>
          <p:cNvGraphicFramePr/>
          <p:nvPr>
            <p:extLst>
              <p:ext uri="{D42A27DB-BD31-4B8C-83A1-F6EECF244321}">
                <p14:modId xmlns:p14="http://schemas.microsoft.com/office/powerpoint/2010/main" val="3391822877"/>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59055"/>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F60D1DD-8F1E-1941-83EF-8B93CFB56BE4}"/>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Correlation</a:t>
            </a:r>
          </a:p>
        </p:txBody>
      </p:sp>
      <p:sp>
        <p:nvSpPr>
          <p:cNvPr id="13" name="Content Placeholder 12">
            <a:extLst>
              <a:ext uri="{FF2B5EF4-FFF2-40B4-BE49-F238E27FC236}">
                <a16:creationId xmlns:a16="http://schemas.microsoft.com/office/drawing/2014/main" id="{1907A9E9-5D97-4598-9F2F-73745AACBAAB}"/>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Economic sentiment</a:t>
            </a:r>
          </a:p>
          <a:p>
            <a:r>
              <a:rPr lang="en-US" sz="1400" dirty="0">
                <a:solidFill>
                  <a:srgbClr val="FFFFFF"/>
                </a:solidFill>
              </a:rPr>
              <a:t>World conflict?</a:t>
            </a:r>
          </a:p>
          <a:p>
            <a:r>
              <a:rPr lang="en-US" sz="1400" dirty="0">
                <a:solidFill>
                  <a:srgbClr val="FFFFFF"/>
                </a:solidFill>
              </a:rPr>
              <a:t>Oil?</a:t>
            </a:r>
          </a:p>
          <a:p>
            <a:r>
              <a:rPr lang="en-US" sz="1400" dirty="0">
                <a:solidFill>
                  <a:srgbClr val="FFFFFF"/>
                </a:solidFill>
              </a:rPr>
              <a:t>Industrials?</a:t>
            </a:r>
          </a:p>
          <a:p>
            <a:r>
              <a:rPr lang="en-US" sz="1400" dirty="0">
                <a:solidFill>
                  <a:srgbClr val="FFFFFF"/>
                </a:solidFill>
              </a:rPr>
              <a:t>Technology?</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C966D920-DB4F-5349-8677-4CCAD9394F86}"/>
              </a:ext>
            </a:extLst>
          </p:cNvPr>
          <p:cNvPicPr>
            <a:picLocks noChangeAspect="1"/>
          </p:cNvPicPr>
          <p:nvPr/>
        </p:nvPicPr>
        <p:blipFill>
          <a:blip r:embed="rId3"/>
          <a:stretch>
            <a:fillRect/>
          </a:stretch>
        </p:blipFill>
        <p:spPr>
          <a:xfrm>
            <a:off x="4052671" y="858922"/>
            <a:ext cx="8135185" cy="4840434"/>
          </a:xfrm>
          <a:prstGeom prst="rect">
            <a:avLst/>
          </a:prstGeom>
        </p:spPr>
      </p:pic>
      <p:sp>
        <p:nvSpPr>
          <p:cNvPr id="10" name="Rectangle 9">
            <a:extLst>
              <a:ext uri="{FF2B5EF4-FFF2-40B4-BE49-F238E27FC236}">
                <a16:creationId xmlns:a16="http://schemas.microsoft.com/office/drawing/2014/main" id="{081BCB18-0020-104C-B66F-68A4E82B6C06}"/>
              </a:ext>
            </a:extLst>
          </p:cNvPr>
          <p:cNvSpPr/>
          <p:nvPr/>
        </p:nvSpPr>
        <p:spPr>
          <a:xfrm>
            <a:off x="10857297" y="3452283"/>
            <a:ext cx="596766" cy="43632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5" name="Graphic 74" descr="Checkbox Checked with solid fill">
            <a:extLst>
              <a:ext uri="{FF2B5EF4-FFF2-40B4-BE49-F238E27FC236}">
                <a16:creationId xmlns:a16="http://schemas.microsoft.com/office/drawing/2014/main" id="{90EA4FD3-DB44-7A40-8403-23EA421CF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7941" y="2204819"/>
            <a:ext cx="435747" cy="435747"/>
          </a:xfrm>
          <a:prstGeom prst="rect">
            <a:avLst/>
          </a:prstGeom>
        </p:spPr>
      </p:pic>
      <p:sp>
        <p:nvSpPr>
          <p:cNvPr id="11" name="TextBox 10">
            <a:extLst>
              <a:ext uri="{FF2B5EF4-FFF2-40B4-BE49-F238E27FC236}">
                <a16:creationId xmlns:a16="http://schemas.microsoft.com/office/drawing/2014/main" id="{BDAD44FF-F7EA-7D44-A5D6-6C4305E97FB6}"/>
              </a:ext>
            </a:extLst>
          </p:cNvPr>
          <p:cNvSpPr txBox="1"/>
          <p:nvPr/>
        </p:nvSpPr>
        <p:spPr>
          <a:xfrm>
            <a:off x="4117534" y="5909345"/>
            <a:ext cx="6156237" cy="646331"/>
          </a:xfrm>
          <a:prstGeom prst="rect">
            <a:avLst/>
          </a:prstGeom>
          <a:noFill/>
        </p:spPr>
        <p:txBody>
          <a:bodyPr wrap="none" rtlCol="0">
            <a:spAutoFit/>
          </a:bodyPr>
          <a:lstStyle/>
          <a:p>
            <a:r>
              <a:rPr lang="en-US" dirty="0"/>
              <a:t>Look at multidimensional on sentiment (not just positive/negative) </a:t>
            </a:r>
          </a:p>
          <a:p>
            <a:r>
              <a:rPr lang="en-US"/>
              <a:t>– </a:t>
            </a:r>
            <a:r>
              <a:rPr lang="en-US" dirty="0"/>
              <a:t>are there </a:t>
            </a:r>
            <a:r>
              <a:rPr lang="en-US"/>
              <a:t>elements beyond </a:t>
            </a:r>
            <a:r>
              <a:rPr lang="en-US" dirty="0"/>
              <a:t>an aggregate sentiment?</a:t>
            </a:r>
          </a:p>
        </p:txBody>
      </p:sp>
    </p:spTree>
    <p:extLst>
      <p:ext uri="{BB962C8B-B14F-4D97-AF65-F5344CB8AC3E}">
        <p14:creationId xmlns:p14="http://schemas.microsoft.com/office/powerpoint/2010/main" val="2071001774"/>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dirty="0"/>
              <a:t>Our approach seeks to identify shifting economic phase and provide a framework for making asset allocation decisions according to the probability that asset may outperform or underperform.</a:t>
            </a:r>
          </a:p>
          <a:p>
            <a:pPr lvl="1">
              <a:lnSpc>
                <a:spcPct val="110000"/>
              </a:lnSpc>
            </a:pPr>
            <a:r>
              <a:rPr lang="en-US" sz="1400" dirty="0"/>
              <a:t>In intermediate-term how is asset performance driven by interest rates and inflation?</a:t>
            </a:r>
          </a:p>
          <a:p>
            <a:pPr lvl="1">
              <a:lnSpc>
                <a:spcPct val="110000"/>
              </a:lnSpc>
            </a:pPr>
            <a:r>
              <a:rPr lang="en-US" sz="1400" dirty="0"/>
              <a:t>Can we determine sector performance based on the business cycle (early, mid, late, recession)?</a:t>
            </a:r>
          </a:p>
          <a:p>
            <a:pPr lvl="1">
              <a:lnSpc>
                <a:spcPct val="110000"/>
              </a:lnSpc>
            </a:pPr>
            <a:r>
              <a:rPr lang="en-US" sz="1400" dirty="0"/>
              <a:t>Can we manage extrapolation bias (too much emphasis on recent price movements)?</a:t>
            </a:r>
          </a:p>
          <a:p>
            <a:pPr lvl="1">
              <a:lnSpc>
                <a:spcPct val="110000"/>
              </a:lnSpc>
            </a:pPr>
            <a:r>
              <a:rPr lang="en-US" sz="1400" dirty="0"/>
              <a:t>Can we improve accuracy of phase identification?</a:t>
            </a:r>
          </a:p>
          <a:p>
            <a:pPr>
              <a:lnSpc>
                <a:spcPct val="110000"/>
              </a:lnSpc>
            </a:pPr>
            <a:endParaRPr lang="en-US" sz="1400" dirty="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(5, 2, train, </a:t>
            </a:r>
            <a:r>
              <a:rPr lang="en-US" dirty="0" err="1"/>
              <a:t>val</a:t>
            </a:r>
            <a:r>
              <a:rPr lang="en-US" dirty="0"/>
              <a:t>)</a:t>
            </a:r>
          </a:p>
        </p:txBody>
      </p:sp>
      <p:pic>
        <p:nvPicPr>
          <p:cNvPr id="4098" name="Picture 2">
            <a:extLst>
              <a:ext uri="{FF2B5EF4-FFF2-40B4-BE49-F238E27FC236}">
                <a16:creationId xmlns:a16="http://schemas.microsoft.com/office/drawing/2014/main" id="{6C6A070B-B69C-FC4C-93C7-80EAF9FB3E9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(5,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4100" name="Picture 4">
            <a:extLst>
              <a:ext uri="{FF2B5EF4-FFF2-40B4-BE49-F238E27FC236}">
                <a16:creationId xmlns:a16="http://schemas.microsoft.com/office/drawing/2014/main" id="{53FD83FD-4F8D-BE48-A1A0-7DF01DA473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2317142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(3, 2, train, </a:t>
            </a:r>
            <a:r>
              <a:rPr lang="en-US" dirty="0" err="1"/>
              <a:t>val</a:t>
            </a:r>
            <a:r>
              <a:rPr lang="en-US" dirty="0"/>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(3,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6146" name="Picture 2">
            <a:extLst>
              <a:ext uri="{FF2B5EF4-FFF2-40B4-BE49-F238E27FC236}">
                <a16:creationId xmlns:a16="http://schemas.microsoft.com/office/drawing/2014/main" id="{4A4CD71E-959D-374E-AFFC-8A73339A967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6148" name="Picture 4">
            <a:extLst>
              <a:ext uri="{FF2B5EF4-FFF2-40B4-BE49-F238E27FC236}">
                <a16:creationId xmlns:a16="http://schemas.microsoft.com/office/drawing/2014/main" id="{6921BCD8-51BE-FB4C-824E-B48B1B0FA4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5665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(7, 2, train, </a:t>
            </a:r>
            <a:r>
              <a:rPr lang="en-US" dirty="0" err="1">
                <a:solidFill>
                  <a:srgbClr val="00B050"/>
                </a:solidFill>
              </a:rPr>
              <a:t>val</a:t>
            </a:r>
            <a:r>
              <a:rPr lang="en-US" dirty="0">
                <a:solidFill>
                  <a:srgbClr val="00B050"/>
                </a:solidFill>
              </a:rPr>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t>tcn_model</a:t>
            </a:r>
            <a:r>
              <a:rPr lang="en-US" dirty="0"/>
              <a:t>(7, 2, train, </a:t>
            </a:r>
            <a:r>
              <a:rPr lang="en-US" dirty="0" err="1"/>
              <a:t>val</a:t>
            </a:r>
            <a:r>
              <a:rPr lang="en-US" dirty="0"/>
              <a:t>, </a:t>
            </a:r>
            <a:r>
              <a:rPr lang="en-US" dirty="0" err="1"/>
              <a:t>train_cov</a:t>
            </a:r>
            <a:r>
              <a:rPr lang="en-US" dirty="0"/>
              <a:t>, </a:t>
            </a:r>
            <a:r>
              <a:rPr lang="en-US" dirty="0" err="1"/>
              <a:t>val_cov</a:t>
            </a:r>
            <a:r>
              <a:rPr lang="en-US" dirty="0"/>
              <a:t>)</a:t>
            </a:r>
          </a:p>
        </p:txBody>
      </p:sp>
      <p:pic>
        <p:nvPicPr>
          <p:cNvPr id="8196" name="Picture 4">
            <a:extLst>
              <a:ext uri="{FF2B5EF4-FFF2-40B4-BE49-F238E27FC236}">
                <a16:creationId xmlns:a16="http://schemas.microsoft.com/office/drawing/2014/main" id="{118F4C38-83B1-F848-B9F2-59DC6F1B2B1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8198" name="Picture 6">
            <a:extLst>
              <a:ext uri="{FF2B5EF4-FFF2-40B4-BE49-F238E27FC236}">
                <a16:creationId xmlns:a16="http://schemas.microsoft.com/office/drawing/2014/main" id="{EE677756-C5A4-C744-817E-AD2047ADA7F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148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TCN Model</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5"/>
          <a:srcRect l="20612" r="34268" b="-1"/>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err="1"/>
              <a:t>DeepTCN</a:t>
            </a:r>
            <a:r>
              <a:rPr lang="en-US" dirty="0"/>
              <a:t> Models</a:t>
            </a:r>
          </a:p>
          <a:p>
            <a:pPr lvl="1"/>
            <a:r>
              <a:rPr lang="en-US" dirty="0"/>
              <a:t>Probabilistic forecasting using TCN model with Likelihood - </a:t>
            </a:r>
            <a:r>
              <a:rPr lang="en-US" dirty="0" err="1"/>
              <a:t>GaussianLikelihood</a:t>
            </a:r>
            <a:r>
              <a:rPr lang="en-US" b="1" dirty="0"/>
              <a:t>()</a:t>
            </a:r>
            <a:endParaRPr lang="en-US" dirty="0"/>
          </a:p>
        </p:txBody>
      </p:sp>
    </p:spTree>
    <p:extLst>
      <p:ext uri="{BB962C8B-B14F-4D97-AF65-F5344CB8AC3E}">
        <p14:creationId xmlns:p14="http://schemas.microsoft.com/office/powerpoint/2010/main" val="232638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F7BA-5839-5341-AC11-590FABF96CDB}"/>
              </a:ext>
            </a:extLst>
          </p:cNvPr>
          <p:cNvSpPr>
            <a:spLocks noGrp="1"/>
          </p:cNvSpPr>
          <p:nvPr>
            <p:ph type="title"/>
          </p:nvPr>
        </p:nvSpPr>
        <p:spPr/>
        <p:txBody>
          <a:bodyPr/>
          <a:lstStyle/>
          <a:p>
            <a:r>
              <a:rPr lang="en-US" dirty="0" err="1"/>
              <a:t>Guassian</a:t>
            </a:r>
            <a:r>
              <a:rPr lang="en-US" dirty="0"/>
              <a:t> </a:t>
            </a:r>
            <a:r>
              <a:rPr lang="en-US" dirty="0" err="1"/>
              <a:t>likelhoold</a:t>
            </a:r>
            <a:endParaRPr lang="en-US" dirty="0"/>
          </a:p>
        </p:txBody>
      </p:sp>
      <p:sp>
        <p:nvSpPr>
          <p:cNvPr id="3" name="Content Placeholder 2">
            <a:extLst>
              <a:ext uri="{FF2B5EF4-FFF2-40B4-BE49-F238E27FC236}">
                <a16:creationId xmlns:a16="http://schemas.microsoft.com/office/drawing/2014/main" id="{BF045F61-BFC5-BF4F-9ECC-19113BFFEC49}"/>
              </a:ext>
            </a:extLst>
          </p:cNvPr>
          <p:cNvSpPr>
            <a:spLocks noGrp="1"/>
          </p:cNvSpPr>
          <p:nvPr>
            <p:ph idx="1"/>
          </p:nvPr>
        </p:nvSpPr>
        <p:spPr/>
        <p:txBody>
          <a:bodyPr>
            <a:normAutofit lnSpcReduction="10000"/>
          </a:bodyPr>
          <a:lstStyle/>
          <a:p>
            <a:r>
              <a:rPr lang="en-US" dirty="0">
                <a:hlinkClick r:id="rId2"/>
              </a:rPr>
              <a:t>https://arxiv.org/pdf/1906.04397.pdf</a:t>
            </a:r>
            <a:endParaRPr lang="en-US" dirty="0"/>
          </a:p>
          <a:p>
            <a:pPr lvl="1"/>
            <a:r>
              <a:rPr lang="en-US" dirty="0"/>
              <a:t>Probabilistic Forecasting with Temporal Convolutional Neural Network</a:t>
            </a:r>
          </a:p>
          <a:p>
            <a:pPr lvl="1"/>
            <a:r>
              <a:rPr lang="en-US" dirty="0" err="1"/>
              <a:t>Yitian</a:t>
            </a:r>
            <a:r>
              <a:rPr lang="en-US" dirty="0"/>
              <a:t> Chena , </a:t>
            </a:r>
            <a:r>
              <a:rPr lang="en-US" dirty="0" err="1"/>
              <a:t>Yanfei</a:t>
            </a:r>
            <a:r>
              <a:rPr lang="en-US" dirty="0"/>
              <a:t> </a:t>
            </a:r>
            <a:r>
              <a:rPr lang="en-US" dirty="0" err="1"/>
              <a:t>Kangb</a:t>
            </a:r>
            <a:r>
              <a:rPr lang="en-US" dirty="0"/>
              <a:t>,∗ , </a:t>
            </a:r>
            <a:r>
              <a:rPr lang="en-US" dirty="0" err="1"/>
              <a:t>Yixiong</a:t>
            </a:r>
            <a:r>
              <a:rPr lang="en-US" dirty="0"/>
              <a:t> </a:t>
            </a:r>
            <a:r>
              <a:rPr lang="en-US" dirty="0" err="1"/>
              <a:t>Chenc</a:t>
            </a:r>
            <a:r>
              <a:rPr lang="en-US" dirty="0"/>
              <a:t> , </a:t>
            </a:r>
            <a:r>
              <a:rPr lang="en-US" dirty="0" err="1"/>
              <a:t>Zizhuo</a:t>
            </a:r>
            <a:r>
              <a:rPr lang="en-US" dirty="0"/>
              <a:t> </a:t>
            </a:r>
            <a:r>
              <a:rPr lang="en-US" dirty="0" err="1"/>
              <a:t>Wangd</a:t>
            </a:r>
            <a:endParaRPr lang="en-US" dirty="0"/>
          </a:p>
          <a:p>
            <a:pPr lvl="1"/>
            <a:r>
              <a:rPr lang="en-US" dirty="0"/>
              <a:t>Probabilistic forecasting framework based on convolutional neural network</a:t>
            </a:r>
          </a:p>
          <a:p>
            <a:r>
              <a:rPr lang="en-US" dirty="0"/>
              <a:t>Probabilistic forecasts of future observations can be achieved by directly predicting the parameters of the hypothetical distribution (e.g., the mean and the standard deviation for Gaussian distribution) based on maximum likelihood estimation</a:t>
            </a:r>
          </a:p>
        </p:txBody>
      </p:sp>
    </p:spTree>
    <p:extLst>
      <p:ext uri="{BB962C8B-B14F-4D97-AF65-F5344CB8AC3E}">
        <p14:creationId xmlns:p14="http://schemas.microsoft.com/office/powerpoint/2010/main" val="38595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98E8-7E2B-5D43-BDF0-8C945D7CF67E}"/>
              </a:ext>
            </a:extLst>
          </p:cNvPr>
          <p:cNvSpPr>
            <a:spLocks noGrp="1"/>
          </p:cNvSpPr>
          <p:nvPr>
            <p:ph type="title"/>
          </p:nvPr>
        </p:nvSpPr>
        <p:spPr/>
        <p:txBody>
          <a:bodyPr/>
          <a:lstStyle/>
          <a:p>
            <a:r>
              <a:rPr lang="en-US" dirty="0"/>
              <a:t>Parameter approach</a:t>
            </a:r>
          </a:p>
        </p:txBody>
      </p:sp>
      <p:pic>
        <p:nvPicPr>
          <p:cNvPr id="5" name="Content Placeholder 4">
            <a:extLst>
              <a:ext uri="{FF2B5EF4-FFF2-40B4-BE49-F238E27FC236}">
                <a16:creationId xmlns:a16="http://schemas.microsoft.com/office/drawing/2014/main" id="{50749798-971B-2249-B658-7F54C38000FD}"/>
              </a:ext>
            </a:extLst>
          </p:cNvPr>
          <p:cNvPicPr>
            <a:picLocks noGrp="1" noChangeAspect="1"/>
          </p:cNvPicPr>
          <p:nvPr>
            <p:ph idx="1"/>
          </p:nvPr>
        </p:nvPicPr>
        <p:blipFill>
          <a:blip r:embed="rId2"/>
          <a:stretch>
            <a:fillRect/>
          </a:stretch>
        </p:blipFill>
        <p:spPr>
          <a:xfrm>
            <a:off x="2843213" y="2947194"/>
            <a:ext cx="6502400" cy="2146300"/>
          </a:xfrm>
        </p:spPr>
      </p:pic>
      <p:sp>
        <p:nvSpPr>
          <p:cNvPr id="7" name="TextBox 6">
            <a:extLst>
              <a:ext uri="{FF2B5EF4-FFF2-40B4-BE49-F238E27FC236}">
                <a16:creationId xmlns:a16="http://schemas.microsoft.com/office/drawing/2014/main" id="{83D0FA9F-A4BF-7544-970A-EC875315BF8B}"/>
              </a:ext>
            </a:extLst>
          </p:cNvPr>
          <p:cNvSpPr txBox="1"/>
          <p:nvPr/>
        </p:nvSpPr>
        <p:spPr>
          <a:xfrm>
            <a:off x="1141413" y="1875809"/>
            <a:ext cx="9905997" cy="923330"/>
          </a:xfrm>
          <a:prstGeom prst="rect">
            <a:avLst/>
          </a:prstGeom>
          <a:noFill/>
        </p:spPr>
        <p:txBody>
          <a:bodyPr wrap="square">
            <a:spAutoFit/>
          </a:bodyPr>
          <a:lstStyle/>
          <a:p>
            <a:r>
              <a:rPr lang="en-US" dirty="0"/>
              <a:t>Authors take Gaussian distribution as an example, for each target value y, the network outputs the parameters of the distribution, namely the mean and the standard deviation, denoted by µ and </a:t>
            </a:r>
            <a:r>
              <a:rPr lang="el-GR" dirty="0"/>
              <a:t>σ, </a:t>
            </a:r>
            <a:r>
              <a:rPr lang="en-US" dirty="0"/>
              <a:t>respectively</a:t>
            </a:r>
          </a:p>
        </p:txBody>
      </p:sp>
    </p:spTree>
    <p:extLst>
      <p:ext uri="{BB962C8B-B14F-4D97-AF65-F5344CB8AC3E}">
        <p14:creationId xmlns:p14="http://schemas.microsoft.com/office/powerpoint/2010/main" val="27685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423403758"/>
              </p:ext>
            </p:extLst>
          </p:nvPr>
        </p:nvGraphicFramePr>
        <p:xfrm>
          <a:off x="1394460" y="1831218"/>
          <a:ext cx="9235441" cy="4302445"/>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5/2</a:t>
                      </a:r>
                    </a:p>
                  </a:txBody>
                  <a:tcPr/>
                </a:tc>
                <a:tc>
                  <a:txBody>
                    <a:bodyPr/>
                    <a:lstStyle/>
                    <a:p>
                      <a:r>
                        <a:rPr lang="en-US" sz="1800" dirty="0"/>
                        <a:t>5/2</a:t>
                      </a:r>
                    </a:p>
                    <a:p>
                      <a:r>
                        <a:rPr lang="en-US" sz="1800" dirty="0"/>
                        <a:t>news</a:t>
                      </a:r>
                    </a:p>
                  </a:txBody>
                  <a:tcPr/>
                </a:tc>
                <a:tc>
                  <a:txBody>
                    <a:bodyPr/>
                    <a:lstStyle/>
                    <a:p>
                      <a:r>
                        <a:rPr lang="en-US" sz="1800" dirty="0"/>
                        <a:t>3/2</a:t>
                      </a:r>
                    </a:p>
                  </a:txBody>
                  <a:tcPr/>
                </a:tc>
                <a:tc>
                  <a:txBody>
                    <a:bodyPr/>
                    <a:lstStyle/>
                    <a:p>
                      <a:r>
                        <a:rPr lang="en-US" sz="1800" dirty="0"/>
                        <a:t>3/2</a:t>
                      </a:r>
                    </a:p>
                    <a:p>
                      <a:r>
                        <a:rPr lang="en-US" sz="1800" dirty="0"/>
                        <a:t>news</a:t>
                      </a:r>
                    </a:p>
                  </a:txBody>
                  <a:tcPr/>
                </a:tc>
                <a:tc>
                  <a:txBody>
                    <a:bodyPr/>
                    <a:lstStyle/>
                    <a:p>
                      <a:r>
                        <a:rPr lang="en-US" sz="1800" dirty="0"/>
                        <a:t>7/2</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TCN</a:t>
                      </a:r>
                    </a:p>
                  </a:txBody>
                  <a:tcPr/>
                </a:tc>
                <a:tc>
                  <a:txBody>
                    <a:bodyPr/>
                    <a:lstStyle/>
                    <a:p>
                      <a:r>
                        <a:rPr lang="en-US" sz="1800" dirty="0"/>
                        <a:t>0.0385</a:t>
                      </a:r>
                    </a:p>
                    <a:p>
                      <a:r>
                        <a:rPr lang="en-US" sz="1800" dirty="0"/>
                        <a:t>---</a:t>
                      </a:r>
                    </a:p>
                    <a:p>
                      <a:r>
                        <a:rPr lang="en-US" sz="1800" dirty="0"/>
                        <a:t>0.8198</a:t>
                      </a:r>
                    </a:p>
                  </a:txBody>
                  <a:tcPr/>
                </a:tc>
                <a:tc>
                  <a:txBody>
                    <a:bodyPr/>
                    <a:lstStyle/>
                    <a:p>
                      <a:r>
                        <a:rPr lang="en-US" sz="1800" dirty="0"/>
                        <a:t>0.0246</a:t>
                      </a:r>
                    </a:p>
                    <a:p>
                      <a:r>
                        <a:rPr lang="en-US" sz="1800" dirty="0"/>
                        <a:t>----</a:t>
                      </a:r>
                    </a:p>
                    <a:p>
                      <a:r>
                        <a:rPr lang="en-US" sz="1800" dirty="0"/>
                        <a:t>0.9227</a:t>
                      </a:r>
                    </a:p>
                  </a:txBody>
                  <a:tcPr/>
                </a:tc>
                <a:tc>
                  <a:txBody>
                    <a:bodyPr/>
                    <a:lstStyle/>
                    <a:p>
                      <a:r>
                        <a:rPr lang="en-US" sz="1800" dirty="0"/>
                        <a:t>0.0291</a:t>
                      </a:r>
                    </a:p>
                    <a:p>
                      <a:r>
                        <a:rPr lang="en-US" sz="1800" dirty="0"/>
                        <a:t>----</a:t>
                      </a:r>
                    </a:p>
                    <a:p>
                      <a:r>
                        <a:rPr lang="en-US" sz="1800" dirty="0"/>
                        <a:t>0.8680</a:t>
                      </a:r>
                    </a:p>
                  </a:txBody>
                  <a:tcPr/>
                </a:tc>
                <a:tc>
                  <a:txBody>
                    <a:bodyPr/>
                    <a:lstStyle/>
                    <a:p>
                      <a:r>
                        <a:rPr lang="en-US" sz="1800" dirty="0"/>
                        <a:t>0.0302</a:t>
                      </a:r>
                    </a:p>
                    <a:p>
                      <a:r>
                        <a:rPr lang="en-US" sz="1800" dirty="0"/>
                        <a:t>----</a:t>
                      </a:r>
                    </a:p>
                    <a:p>
                      <a:r>
                        <a:rPr lang="en-US" sz="1800" dirty="0"/>
                        <a:t>0.8694</a:t>
                      </a:r>
                    </a:p>
                  </a:txBody>
                  <a:tcPr/>
                </a:tc>
                <a:tc>
                  <a:txBody>
                    <a:bodyPr/>
                    <a:lstStyle/>
                    <a:p>
                      <a:r>
                        <a:rPr lang="en-US" sz="1800" dirty="0"/>
                        <a:t>0.0242</a:t>
                      </a:r>
                    </a:p>
                    <a:p>
                      <a:r>
                        <a:rPr lang="en-US" sz="1800" dirty="0"/>
                        <a:t>----</a:t>
                      </a:r>
                    </a:p>
                    <a:p>
                      <a:r>
                        <a:rPr lang="en-US" sz="1800" dirty="0"/>
                        <a:t>0.9220</a:t>
                      </a:r>
                    </a:p>
                  </a:txBody>
                  <a:tcPr/>
                </a:tc>
                <a:tc>
                  <a:txBody>
                    <a:bodyPr/>
                    <a:lstStyle/>
                    <a:p>
                      <a:r>
                        <a:rPr lang="en-US" sz="1800" dirty="0"/>
                        <a:t>0.0292</a:t>
                      </a:r>
                    </a:p>
                    <a:p>
                      <a:r>
                        <a:rPr lang="en-US" sz="1800" dirty="0"/>
                        <a:t>----</a:t>
                      </a:r>
                    </a:p>
                    <a:p>
                      <a:r>
                        <a:rPr lang="en-US" sz="1800" dirty="0"/>
                        <a:t>0.8920</a:t>
                      </a:r>
                    </a:p>
                  </a:txBody>
                  <a:tcPr/>
                </a:tc>
                <a:extLst>
                  <a:ext uri="{0D108BD9-81ED-4DB2-BD59-A6C34878D82A}">
                    <a16:rowId xmlns:a16="http://schemas.microsoft.com/office/drawing/2014/main" val="2027046737"/>
                  </a:ext>
                </a:extLst>
              </a:tr>
              <a:tr h="1024280">
                <a:tc>
                  <a:txBody>
                    <a:bodyPr/>
                    <a:lstStyle/>
                    <a:p>
                      <a:r>
                        <a:rPr lang="en-US" sz="1800" dirty="0"/>
                        <a:t>TCN - Gaussian</a:t>
                      </a:r>
                    </a:p>
                  </a:txBody>
                  <a:tcPr/>
                </a:tc>
                <a:tc>
                  <a:txBody>
                    <a:bodyPr/>
                    <a:lstStyle/>
                    <a:p>
                      <a:r>
                        <a:rPr lang="en-US" sz="1800" dirty="0"/>
                        <a:t>0.0248</a:t>
                      </a:r>
                    </a:p>
                    <a:p>
                      <a:r>
                        <a:rPr lang="en-US" sz="1800" dirty="0"/>
                        <a:t>---</a:t>
                      </a:r>
                    </a:p>
                    <a:p>
                      <a:r>
                        <a:rPr lang="en-US" sz="1800" dirty="0"/>
                        <a:t>0.9187</a:t>
                      </a:r>
                    </a:p>
                  </a:txBody>
                  <a:tcPr/>
                </a:tc>
                <a:tc>
                  <a:txBody>
                    <a:bodyPr/>
                    <a:lstStyle/>
                    <a:p>
                      <a:r>
                        <a:rPr lang="en-US" sz="1800" dirty="0"/>
                        <a:t>0.0249</a:t>
                      </a:r>
                    </a:p>
                    <a:p>
                      <a:r>
                        <a:rPr lang="en-US" sz="1800" dirty="0"/>
                        <a:t>----</a:t>
                      </a:r>
                    </a:p>
                    <a:p>
                      <a:r>
                        <a:rPr lang="en-US" sz="1800" dirty="0"/>
                        <a:t>0.9119</a:t>
                      </a:r>
                    </a:p>
                  </a:txBody>
                  <a:tcPr/>
                </a:tc>
                <a:tc>
                  <a:txBody>
                    <a:bodyPr/>
                    <a:lstStyle/>
                    <a:p>
                      <a:r>
                        <a:rPr lang="en-US" sz="1800" dirty="0"/>
                        <a:t>0.0241</a:t>
                      </a:r>
                    </a:p>
                    <a:p>
                      <a:r>
                        <a:rPr lang="en-US" sz="1800" dirty="0"/>
                        <a:t>----</a:t>
                      </a:r>
                    </a:p>
                    <a:p>
                      <a:r>
                        <a:rPr lang="en-US" sz="1800" dirty="0"/>
                        <a:t>0.9183</a:t>
                      </a:r>
                    </a:p>
                  </a:txBody>
                  <a:tcPr/>
                </a:tc>
                <a:tc>
                  <a:txBody>
                    <a:bodyPr/>
                    <a:lstStyle/>
                    <a:p>
                      <a:r>
                        <a:rPr lang="en-US" sz="1800" dirty="0"/>
                        <a:t>0.0239</a:t>
                      </a:r>
                    </a:p>
                    <a:p>
                      <a:r>
                        <a:rPr lang="en-US" sz="1800" dirty="0"/>
                        <a:t>----</a:t>
                      </a:r>
                    </a:p>
                    <a:p>
                      <a:r>
                        <a:rPr lang="en-US" sz="1800" dirty="0"/>
                        <a:t>0.9273</a:t>
                      </a:r>
                    </a:p>
                  </a:txBody>
                  <a:tcPr/>
                </a:tc>
                <a:tc>
                  <a:txBody>
                    <a:bodyPr/>
                    <a:lstStyle/>
                    <a:p>
                      <a:r>
                        <a:rPr lang="en-US" sz="1800" dirty="0"/>
                        <a:t>0.0329</a:t>
                      </a:r>
                    </a:p>
                    <a:p>
                      <a:r>
                        <a:rPr lang="en-US" sz="1800" dirty="0"/>
                        <a:t>----</a:t>
                      </a:r>
                    </a:p>
                    <a:p>
                      <a:r>
                        <a:rPr lang="en-US" sz="1800" dirty="0"/>
                        <a:t>0.8737</a:t>
                      </a:r>
                    </a:p>
                  </a:txBody>
                  <a:tcPr/>
                </a:tc>
                <a:tc>
                  <a:txBody>
                    <a:bodyPr/>
                    <a:lstStyle/>
                    <a:p>
                      <a:r>
                        <a:rPr lang="en-US" sz="1800" dirty="0"/>
                        <a:t>0.0225</a:t>
                      </a:r>
                    </a:p>
                    <a:p>
                      <a:r>
                        <a:rPr lang="en-US" sz="1800" dirty="0"/>
                        <a:t>----</a:t>
                      </a:r>
                    </a:p>
                    <a:p>
                      <a:r>
                        <a:rPr lang="en-US" sz="1800" dirty="0"/>
                        <a:t>0.9289</a:t>
                      </a:r>
                    </a:p>
                  </a:txBody>
                  <a:tcPr/>
                </a:tc>
                <a:extLst>
                  <a:ext uri="{0D108BD9-81ED-4DB2-BD59-A6C34878D82A}">
                    <a16:rowId xmlns:a16="http://schemas.microsoft.com/office/drawing/2014/main" val="253746255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46209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next</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fontScale="92500" lnSpcReduction="20000"/>
          </a:bodyPr>
          <a:lstStyle/>
          <a:p>
            <a:r>
              <a:rPr lang="en-US" dirty="0"/>
              <a:t>N-Beats</a:t>
            </a:r>
          </a:p>
          <a:p>
            <a:pPr lvl="1"/>
            <a:r>
              <a:rPr lang="en-US" dirty="0"/>
              <a:t>Generic - uses as little prior knowledge as possible, with no feature engineering, no scaling and no internal architectural components</a:t>
            </a:r>
          </a:p>
          <a:p>
            <a:pPr lvl="1"/>
            <a:r>
              <a:rPr lang="en-US" i="1" dirty="0"/>
              <a:t>interpretable architecture</a:t>
            </a:r>
            <a:r>
              <a:rPr lang="en-US" dirty="0"/>
              <a:t> consisting of two stacks: A </a:t>
            </a:r>
            <a:r>
              <a:rPr lang="en-US" b="1" dirty="0"/>
              <a:t>trend</a:t>
            </a:r>
            <a:r>
              <a:rPr lang="en-US" dirty="0"/>
              <a:t> stack and a </a:t>
            </a:r>
            <a:r>
              <a:rPr lang="en-US" b="1" dirty="0"/>
              <a:t>seasonality</a:t>
            </a:r>
            <a:r>
              <a:rPr lang="en-US" dirty="0"/>
              <a:t> stack. The architecture is designed so that:</a:t>
            </a:r>
          </a:p>
          <a:p>
            <a:pPr lvl="2"/>
            <a:r>
              <a:rPr lang="en-US" dirty="0"/>
              <a:t>The trend component is removed from the input before it is fed into the seasonality stack</a:t>
            </a:r>
          </a:p>
          <a:p>
            <a:pPr lvl="2"/>
            <a:r>
              <a:rPr lang="en-US" dirty="0"/>
              <a:t>The </a:t>
            </a:r>
            <a:r>
              <a:rPr lang="en-US" b="1" dirty="0"/>
              <a:t>partial forecasts of trend and seasonality are available</a:t>
            </a:r>
            <a:r>
              <a:rPr lang="en-US" dirty="0"/>
              <a:t> as separate interpretable outputs</a:t>
            </a:r>
          </a:p>
        </p:txBody>
      </p:sp>
    </p:spTree>
    <p:extLst>
      <p:ext uri="{BB962C8B-B14F-4D97-AF65-F5344CB8AC3E}">
        <p14:creationId xmlns:p14="http://schemas.microsoft.com/office/powerpoint/2010/main" val="2216581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6B02-CC90-8D43-AF8D-3F1A9E3E73AA}"/>
              </a:ext>
            </a:extLst>
          </p:cNvPr>
          <p:cNvSpPr>
            <a:spLocks noGrp="1"/>
          </p:cNvSpPr>
          <p:nvPr>
            <p:ph type="title"/>
          </p:nvPr>
        </p:nvSpPr>
        <p:spPr/>
        <p:txBody>
          <a:bodyPr>
            <a:normAutofit fontScale="90000"/>
          </a:bodyPr>
          <a:lstStyle/>
          <a:p>
            <a:r>
              <a:rPr lang="en-US" dirty="0"/>
              <a:t>N-beats</a:t>
            </a:r>
            <a:br>
              <a:rPr lang="en-US" dirty="0"/>
            </a:br>
            <a:r>
              <a:rPr lang="en-US" dirty="0"/>
              <a:t>NEURAL BASIS EXPANSION ANALYSIS FOR INTERPRETABLE TIME SERIES FORECASTING</a:t>
            </a:r>
          </a:p>
        </p:txBody>
      </p:sp>
      <p:pic>
        <p:nvPicPr>
          <p:cNvPr id="5" name="Content Placeholder 4">
            <a:extLst>
              <a:ext uri="{FF2B5EF4-FFF2-40B4-BE49-F238E27FC236}">
                <a16:creationId xmlns:a16="http://schemas.microsoft.com/office/drawing/2014/main" id="{15B8844D-DF19-C341-AC7D-60E8ACF6B688}"/>
              </a:ext>
            </a:extLst>
          </p:cNvPr>
          <p:cNvPicPr>
            <a:picLocks noGrp="1" noChangeAspect="1"/>
          </p:cNvPicPr>
          <p:nvPr>
            <p:ph idx="1"/>
          </p:nvPr>
        </p:nvPicPr>
        <p:blipFill>
          <a:blip r:embed="rId3"/>
          <a:stretch>
            <a:fillRect/>
          </a:stretch>
        </p:blipFill>
        <p:spPr>
          <a:xfrm>
            <a:off x="548289" y="2097088"/>
            <a:ext cx="4659698" cy="3541712"/>
          </a:xfrm>
        </p:spPr>
      </p:pic>
      <p:sp>
        <p:nvSpPr>
          <p:cNvPr id="7" name="TextBox 6">
            <a:extLst>
              <a:ext uri="{FF2B5EF4-FFF2-40B4-BE49-F238E27FC236}">
                <a16:creationId xmlns:a16="http://schemas.microsoft.com/office/drawing/2014/main" id="{366B1CB3-19A2-484A-8357-24E56A0EFA7B}"/>
              </a:ext>
            </a:extLst>
          </p:cNvPr>
          <p:cNvSpPr txBox="1"/>
          <p:nvPr/>
        </p:nvSpPr>
        <p:spPr>
          <a:xfrm>
            <a:off x="844851" y="5715000"/>
            <a:ext cx="4659698" cy="369332"/>
          </a:xfrm>
          <a:prstGeom prst="rect">
            <a:avLst/>
          </a:prstGeom>
          <a:noFill/>
        </p:spPr>
        <p:txBody>
          <a:bodyPr wrap="square">
            <a:spAutoFit/>
          </a:bodyPr>
          <a:lstStyle/>
          <a:p>
            <a:r>
              <a:rPr lang="en-US" dirty="0"/>
              <a:t>https://</a:t>
            </a:r>
            <a:r>
              <a:rPr lang="en-US" dirty="0" err="1"/>
              <a:t>arxiv.org</a:t>
            </a:r>
            <a:r>
              <a:rPr lang="en-US" dirty="0"/>
              <a:t>/pdf/1905.10437.pdf</a:t>
            </a:r>
          </a:p>
        </p:txBody>
      </p:sp>
      <p:pic>
        <p:nvPicPr>
          <p:cNvPr id="1026" name="Picture 2">
            <a:extLst>
              <a:ext uri="{FF2B5EF4-FFF2-40B4-BE49-F238E27FC236}">
                <a16:creationId xmlns:a16="http://schemas.microsoft.com/office/drawing/2014/main" id="{E4E485AD-81B0-6649-962D-F21B71C80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150" y="2097088"/>
            <a:ext cx="6844850" cy="3648804"/>
          </a:xfrm>
          <a:prstGeom prst="rect">
            <a:avLst/>
          </a:prstGeom>
          <a:solidFill>
            <a:schemeClr val="accent1">
              <a:tint val="40000"/>
            </a:schemeClr>
          </a:solidFill>
        </p:spPr>
      </p:pic>
    </p:spTree>
    <p:extLst>
      <p:ext uri="{BB962C8B-B14F-4D97-AF65-F5344CB8AC3E}">
        <p14:creationId xmlns:p14="http://schemas.microsoft.com/office/powerpoint/2010/main" val="21437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a:lnSpc>
                <a:spcPct val="110000"/>
              </a:lnSpc>
            </a:pPr>
            <a:r>
              <a:rPr lang="en-US" sz="1200">
                <a:solidFill>
                  <a:srgbClr val="FFFFFF"/>
                </a:solidFill>
              </a:rPr>
              <a:t>Time series analysis is widely used in fields such as business, economics, finance, science, and engineering.</a:t>
            </a:r>
          </a:p>
          <a:p>
            <a:pPr>
              <a:lnSpc>
                <a:spcPct val="110000"/>
              </a:lnSpc>
            </a:pPr>
            <a:r>
              <a:rPr lang="en-US" sz="1200">
                <a:solidFill>
                  <a:srgbClr val="FFFFFF"/>
                </a:solidFill>
              </a:rPr>
              <a:t>Our approach seeks to identify shifting economic phase and provide a framework for making asset allocation decisions according to the probability that asset may outperform or underperform.</a:t>
            </a:r>
          </a:p>
          <a:p>
            <a:pPr>
              <a:lnSpc>
                <a:spcPct val="110000"/>
              </a:lnSpc>
            </a:pPr>
            <a:r>
              <a:rPr lang="en-US" sz="1200">
                <a:solidFill>
                  <a:srgbClr val="FFFFFF"/>
                </a:solidFill>
              </a:rPr>
              <a:t>Temporal Convolutional Networks have recently been applied to time series data where longer term memory of seasonality of the dataset are required</a:t>
            </a:r>
          </a:p>
          <a:p>
            <a:pPr>
              <a:lnSpc>
                <a:spcPct val="110000"/>
              </a:lnSpc>
            </a:pPr>
            <a:r>
              <a:rPr lang="en-US" sz="1200">
                <a:solidFill>
                  <a:srgbClr val="FFFFFF"/>
                </a:solidFill>
              </a:rPr>
              <a:t>Research Encoder/Decoder and Knowledge Driven Event Embedding </a:t>
            </a:r>
          </a:p>
          <a:p>
            <a:pPr marL="0" indent="0">
              <a:lnSpc>
                <a:spcPct val="110000"/>
              </a:lnSpc>
              <a:buNone/>
            </a:pPr>
            <a:endParaRPr lang="en-US" sz="12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4"/>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403723645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704193115"/>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1/4/10</a:t>
                      </a:r>
                    </a:p>
                    <a:p>
                      <a:r>
                        <a:rPr lang="en-US" sz="1800" dirty="0"/>
                        <a:t>Block/</a:t>
                      </a:r>
                    </a:p>
                    <a:p>
                      <a:r>
                        <a:rPr lang="en-US" sz="1800" dirty="0"/>
                        <a:t>layer/</a:t>
                      </a:r>
                    </a:p>
                    <a:p>
                      <a:r>
                        <a:rPr lang="en-US" sz="1800" dirty="0"/>
                        <a:t>stack</a:t>
                      </a:r>
                    </a:p>
                  </a:txBody>
                  <a:tcPr/>
                </a:tc>
                <a:tc>
                  <a:txBody>
                    <a:bodyPr/>
                    <a:lstStyle/>
                    <a:p>
                      <a:r>
                        <a:rPr lang="en-US" sz="1800" dirty="0"/>
                        <a:t>1/4/10</a:t>
                      </a:r>
                    </a:p>
                    <a:p>
                      <a:r>
                        <a:rPr lang="en-US" sz="1800" dirty="0"/>
                        <a:t>news</a:t>
                      </a:r>
                    </a:p>
                  </a:txBody>
                  <a:tcPr/>
                </a:tc>
                <a:tc>
                  <a:txBody>
                    <a:bodyPr/>
                    <a:lstStyle/>
                    <a:p>
                      <a:r>
                        <a:rPr lang="en-US" sz="1800" dirty="0"/>
                        <a:t>3/4/10</a:t>
                      </a:r>
                    </a:p>
                  </a:txBody>
                  <a:tcPr/>
                </a:tc>
                <a:tc>
                  <a:txBody>
                    <a:bodyPr/>
                    <a:lstStyle/>
                    <a:p>
                      <a:r>
                        <a:rPr lang="en-US" sz="1800" dirty="0"/>
                        <a:t>3/4/10</a:t>
                      </a:r>
                    </a:p>
                    <a:p>
                      <a:r>
                        <a:rPr lang="en-US" sz="1800" dirty="0"/>
                        <a:t>news</a:t>
                      </a:r>
                    </a:p>
                  </a:txBody>
                  <a:tcPr/>
                </a:tc>
                <a:tc>
                  <a:txBody>
                    <a:bodyPr/>
                    <a:lstStyle/>
                    <a:p>
                      <a:r>
                        <a:rPr lang="en-US" sz="1800" dirty="0"/>
                        <a:t>7/4/10</a:t>
                      </a:r>
                    </a:p>
                  </a:txBody>
                  <a:tcPr/>
                </a:tc>
                <a:tc>
                  <a:txBody>
                    <a:bodyPr/>
                    <a:lstStyle/>
                    <a:p>
                      <a:r>
                        <a:rPr lang="en-US" sz="1800" dirty="0"/>
                        <a:t>7/4/10</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N-BEATS</a:t>
                      </a:r>
                    </a:p>
                  </a:txBody>
                  <a:tcPr/>
                </a:tc>
                <a:tc>
                  <a:txBody>
                    <a:bodyPr/>
                    <a:lstStyle/>
                    <a:p>
                      <a:r>
                        <a:rPr lang="en-US" sz="1800" dirty="0"/>
                        <a:t>0.2618</a:t>
                      </a:r>
                    </a:p>
                    <a:p>
                      <a:r>
                        <a:rPr lang="en-US" sz="1800" dirty="0"/>
                        <a:t>---</a:t>
                      </a:r>
                    </a:p>
                    <a:p>
                      <a:r>
                        <a:rPr lang="en-US" sz="1800" dirty="0"/>
                        <a:t>-8.9508</a:t>
                      </a:r>
                    </a:p>
                  </a:txBody>
                  <a:tcPr/>
                </a:tc>
                <a:tc>
                  <a:txBody>
                    <a:bodyPr/>
                    <a:lstStyle/>
                    <a:p>
                      <a:r>
                        <a:rPr lang="en-US" sz="1800" dirty="0"/>
                        <a:t>0.1718</a:t>
                      </a:r>
                    </a:p>
                    <a:p>
                      <a:r>
                        <a:rPr lang="en-US" sz="1800" dirty="0"/>
                        <a:t>----</a:t>
                      </a:r>
                    </a:p>
                    <a:p>
                      <a:r>
                        <a:rPr lang="en-US" sz="1800" dirty="0"/>
                        <a:t>-6.8629</a:t>
                      </a:r>
                    </a:p>
                  </a:txBody>
                  <a:tcPr/>
                </a:tc>
                <a:tc>
                  <a:txBody>
                    <a:bodyPr/>
                    <a:lstStyle/>
                    <a:p>
                      <a:r>
                        <a:rPr lang="en-US" sz="1800" dirty="0"/>
                        <a:t>0.2372</a:t>
                      </a:r>
                    </a:p>
                    <a:p>
                      <a:r>
                        <a:rPr lang="en-US" sz="1800" dirty="0"/>
                        <a:t>----</a:t>
                      </a:r>
                    </a:p>
                    <a:p>
                      <a:r>
                        <a:rPr lang="en-US" sz="1800" dirty="0"/>
                        <a:t>-4.7372</a:t>
                      </a:r>
                    </a:p>
                  </a:txBody>
                  <a:tcPr/>
                </a:tc>
                <a:tc>
                  <a:txBody>
                    <a:bodyPr/>
                    <a:lstStyle/>
                    <a:p>
                      <a:r>
                        <a:rPr lang="en-US" sz="1800" dirty="0"/>
                        <a:t>0.2022</a:t>
                      </a:r>
                    </a:p>
                    <a:p>
                      <a:r>
                        <a:rPr lang="en-US" sz="1800" dirty="0"/>
                        <a:t>----</a:t>
                      </a:r>
                    </a:p>
                    <a:p>
                      <a:r>
                        <a:rPr lang="en-US" sz="1800" dirty="0"/>
                        <a:t>-4.2964</a:t>
                      </a:r>
                    </a:p>
                  </a:txBody>
                  <a:tcPr/>
                </a:tc>
                <a:tc>
                  <a:txBody>
                    <a:bodyPr/>
                    <a:lstStyle/>
                    <a:p>
                      <a:r>
                        <a:rPr lang="en-US" sz="1800" dirty="0"/>
                        <a:t>0.1859</a:t>
                      </a:r>
                    </a:p>
                    <a:p>
                      <a:r>
                        <a:rPr lang="en-US" sz="1800" dirty="0"/>
                        <a:t>----</a:t>
                      </a:r>
                    </a:p>
                    <a:p>
                      <a:r>
                        <a:rPr lang="en-US" sz="1800" dirty="0"/>
                        <a:t>-1.5329</a:t>
                      </a:r>
                    </a:p>
                  </a:txBody>
                  <a:tcPr/>
                </a:tc>
                <a:tc>
                  <a:txBody>
                    <a:bodyPr/>
                    <a:lstStyle/>
                    <a:p>
                      <a:r>
                        <a:rPr lang="en-US" sz="1800" dirty="0"/>
                        <a:t>0.1637</a:t>
                      </a:r>
                    </a:p>
                    <a:p>
                      <a:r>
                        <a:rPr lang="en-US" sz="1800" dirty="0"/>
                        <a:t>----</a:t>
                      </a:r>
                    </a:p>
                    <a:p>
                      <a:r>
                        <a:rPr lang="en-US" sz="1800" dirty="0"/>
                        <a:t>-2.595</a:t>
                      </a:r>
                    </a:p>
                  </a:txBody>
                  <a:tcPr/>
                </a:tc>
                <a:extLst>
                  <a:ext uri="{0D108BD9-81ED-4DB2-BD59-A6C34878D82A}">
                    <a16:rowId xmlns:a16="http://schemas.microsoft.com/office/drawing/2014/main" val="2027046737"/>
                  </a:ext>
                </a:extLst>
              </a:tr>
              <a:tr h="801958">
                <a:tc>
                  <a:txBody>
                    <a:bodyPr/>
                    <a:lstStyle/>
                    <a:p>
                      <a:r>
                        <a:rPr lang="en-US" sz="1800" dirty="0"/>
                        <a:t>N-BEATS Classic</a:t>
                      </a:r>
                    </a:p>
                  </a:txBody>
                  <a:tcPr/>
                </a:tc>
                <a:tc>
                  <a:txBody>
                    <a:bodyPr/>
                    <a:lstStyle/>
                    <a:p>
                      <a:r>
                        <a:rPr lang="en-US" sz="1800" dirty="0"/>
                        <a:t>0.1044</a:t>
                      </a:r>
                    </a:p>
                    <a:p>
                      <a:r>
                        <a:rPr lang="en-US" sz="1800" dirty="0"/>
                        <a:t>--</a:t>
                      </a:r>
                    </a:p>
                    <a:p>
                      <a:r>
                        <a:rPr lang="en-US" sz="1800" dirty="0"/>
                        <a:t>-0.2296</a:t>
                      </a:r>
                    </a:p>
                  </a:txBody>
                  <a:tcPr/>
                </a:tc>
                <a:tc>
                  <a:txBody>
                    <a:bodyPr/>
                    <a:lstStyle/>
                    <a:p>
                      <a:r>
                        <a:rPr lang="en-US" sz="1800" dirty="0"/>
                        <a:t>0.1270</a:t>
                      </a:r>
                    </a:p>
                    <a:p>
                      <a:r>
                        <a:rPr lang="en-US" sz="1800" dirty="0"/>
                        <a:t>--</a:t>
                      </a:r>
                    </a:p>
                    <a:p>
                      <a:r>
                        <a:rPr lang="en-US" sz="1800" dirty="0"/>
                        <a:t>-0.3730</a:t>
                      </a:r>
                    </a:p>
                  </a:txBody>
                  <a:tcPr/>
                </a:tc>
                <a:tc>
                  <a:txBody>
                    <a:bodyPr/>
                    <a:lstStyle/>
                    <a:p>
                      <a:r>
                        <a:rPr lang="en-US" sz="1800" dirty="0"/>
                        <a:t>0.0796</a:t>
                      </a:r>
                    </a:p>
                    <a:p>
                      <a:r>
                        <a:rPr lang="en-US" sz="1800" dirty="0"/>
                        <a:t>--</a:t>
                      </a:r>
                    </a:p>
                    <a:p>
                      <a:r>
                        <a:rPr lang="en-US" sz="1800" dirty="0"/>
                        <a:t>0.0281</a:t>
                      </a:r>
                    </a:p>
                  </a:txBody>
                  <a:tcPr/>
                </a:tc>
                <a:tc>
                  <a:txBody>
                    <a:bodyPr/>
                    <a:lstStyle/>
                    <a:p>
                      <a:r>
                        <a:rPr lang="en-US" sz="1800" dirty="0"/>
                        <a:t>0.1272</a:t>
                      </a:r>
                    </a:p>
                    <a:p>
                      <a:r>
                        <a:rPr lang="en-US" sz="1800" dirty="0"/>
                        <a:t>--</a:t>
                      </a:r>
                    </a:p>
                    <a:p>
                      <a:r>
                        <a:rPr lang="en-US" sz="1800" dirty="0"/>
                        <a:t>-0.9829</a:t>
                      </a:r>
                    </a:p>
                  </a:txBody>
                  <a:tcPr/>
                </a:tc>
                <a:tc>
                  <a:txBody>
                    <a:bodyPr/>
                    <a:lstStyle/>
                    <a:p>
                      <a:r>
                        <a:rPr lang="en-US" sz="1800" dirty="0"/>
                        <a:t>0.1201</a:t>
                      </a:r>
                    </a:p>
                    <a:p>
                      <a:r>
                        <a:rPr lang="en-US" sz="1800" dirty="0"/>
                        <a:t>--</a:t>
                      </a:r>
                    </a:p>
                    <a:p>
                      <a:r>
                        <a:rPr lang="en-US" sz="1800" dirty="0"/>
                        <a:t>-0.2906</a:t>
                      </a:r>
                    </a:p>
                  </a:txBody>
                  <a:tcPr/>
                </a:tc>
                <a:tc>
                  <a:txBody>
                    <a:bodyPr/>
                    <a:lstStyle/>
                    <a:p>
                      <a:r>
                        <a:rPr lang="en-US" sz="1800" dirty="0"/>
                        <a:t>0.1038</a:t>
                      </a:r>
                    </a:p>
                    <a:p>
                      <a:r>
                        <a:rPr lang="en-US" sz="1800" dirty="0"/>
                        <a:t>--</a:t>
                      </a:r>
                    </a:p>
                    <a:p>
                      <a:r>
                        <a:rPr lang="en-US" sz="1800" dirty="0"/>
                        <a:t>0.0430</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244335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4" name="Group 7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5" name="Rectangle 8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46" name="Group 83">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5"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6"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9"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4"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6"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6945353" y="618518"/>
            <a:ext cx="4413736" cy="1478570"/>
          </a:xfrm>
        </p:spPr>
        <p:txBody>
          <a:bodyPr>
            <a:normAutofit/>
          </a:bodyPr>
          <a:lstStyle/>
          <a:p>
            <a:r>
              <a:rPr lang="en-US" dirty="0"/>
              <a:t>What's next</a:t>
            </a:r>
          </a:p>
        </p:txBody>
      </p:sp>
      <p:pic>
        <p:nvPicPr>
          <p:cNvPr id="3" name="Picture 2">
            <a:extLst>
              <a:ext uri="{FF2B5EF4-FFF2-40B4-BE49-F238E27FC236}">
                <a16:creationId xmlns:a16="http://schemas.microsoft.com/office/drawing/2014/main" id="{BDF10E9F-D99B-1943-9F5C-27AE9CB57F5F}"/>
              </a:ext>
            </a:extLst>
          </p:cNvPr>
          <p:cNvPicPr>
            <a:picLocks noChangeAspect="1"/>
          </p:cNvPicPr>
          <p:nvPr/>
        </p:nvPicPr>
        <p:blipFill rotWithShape="1">
          <a:blip r:embed="rId5"/>
          <a:srcRect t="13663" b="17414"/>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6"/>
          <a:srcRect t="3187" b="1258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6945352" y="2249487"/>
            <a:ext cx="4413737" cy="3541714"/>
          </a:xfrm>
        </p:spPr>
        <p:txBody>
          <a:bodyPr>
            <a:normAutofit lnSpcReduction="10000"/>
          </a:bodyPr>
          <a:lstStyle/>
          <a:p>
            <a:pPr>
              <a:lnSpc>
                <a:spcPct val="110000"/>
              </a:lnSpc>
            </a:pPr>
            <a:r>
              <a:rPr lang="en-US" sz="1400" dirty="0" err="1"/>
              <a:t>TFTModel</a:t>
            </a:r>
            <a:r>
              <a:rPr lang="en-US" sz="1400" dirty="0"/>
              <a:t> incorporates the following main components from the original Temporal Fusion Transformer (TFT) architecture as outlined in </a:t>
            </a:r>
            <a:r>
              <a:rPr lang="en-US" sz="1400" dirty="0">
                <a:hlinkClick r:id="rId7"/>
              </a:rPr>
              <a:t>this paper</a:t>
            </a:r>
            <a:r>
              <a:rPr lang="en-US" sz="1400" dirty="0"/>
              <a:t>: https://</a:t>
            </a:r>
            <a:r>
              <a:rPr lang="en-US" sz="1400" dirty="0" err="1"/>
              <a:t>arxiv.org</a:t>
            </a:r>
            <a:r>
              <a:rPr lang="en-US" sz="1400" dirty="0"/>
              <a:t>/pdf/1912.09363.pdf</a:t>
            </a:r>
          </a:p>
          <a:p>
            <a:pPr lvl="1">
              <a:lnSpc>
                <a:spcPct val="110000"/>
              </a:lnSpc>
            </a:pPr>
            <a:r>
              <a:rPr lang="en-US" sz="1400" dirty="0"/>
              <a:t>gating mechanisms: skip over unused components of the model architecture</a:t>
            </a:r>
          </a:p>
          <a:p>
            <a:pPr lvl="1">
              <a:lnSpc>
                <a:spcPct val="110000"/>
              </a:lnSpc>
            </a:pPr>
            <a:r>
              <a:rPr lang="en-US" sz="1400" dirty="0"/>
              <a:t>variable selection networks: select relevant input variables at each time step.</a:t>
            </a:r>
          </a:p>
          <a:p>
            <a:pPr lvl="1">
              <a:lnSpc>
                <a:spcPct val="110000"/>
              </a:lnSpc>
            </a:pPr>
            <a:r>
              <a:rPr lang="en-US" sz="1400" dirty="0"/>
              <a:t>temporal processing of past and future input with LSTMs (long short-term memory)</a:t>
            </a:r>
          </a:p>
          <a:p>
            <a:pPr lvl="1">
              <a:lnSpc>
                <a:spcPct val="110000"/>
              </a:lnSpc>
            </a:pPr>
            <a:r>
              <a:rPr lang="en-US" sz="1400" dirty="0"/>
              <a:t>multi-head attention: captures long-term temporal dependencies</a:t>
            </a:r>
          </a:p>
          <a:p>
            <a:pPr lvl="1">
              <a:lnSpc>
                <a:spcPct val="110000"/>
              </a:lnSpc>
            </a:pPr>
            <a:r>
              <a:rPr lang="en-US" sz="1400" dirty="0"/>
              <a:t>prediction intervals: per default, produces quantile forecasts instead of deterministic values</a:t>
            </a:r>
          </a:p>
        </p:txBody>
      </p:sp>
      <p:cxnSp>
        <p:nvCxnSpPr>
          <p:cNvPr id="147" name="Straight Connector 139">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48" name="Straight Connector 141">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61443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7" name="Rectangle 76">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890DE11-47B9-DC4C-A966-7FABF5A840DC}"/>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Results</a:t>
            </a:r>
          </a:p>
        </p:txBody>
      </p:sp>
      <p:pic>
        <p:nvPicPr>
          <p:cNvPr id="6" name="Content Placeholder 5">
            <a:extLst>
              <a:ext uri="{FF2B5EF4-FFF2-40B4-BE49-F238E27FC236}">
                <a16:creationId xmlns:a16="http://schemas.microsoft.com/office/drawing/2014/main" id="{010EE279-283C-8040-A00B-B63F0B6874C3}"/>
              </a:ext>
            </a:extLst>
          </p:cNvPr>
          <p:cNvPicPr>
            <a:picLocks noGrp="1" noChangeAspect="1"/>
          </p:cNvPicPr>
          <p:nvPr>
            <p:ph idx="1"/>
          </p:nvPr>
        </p:nvPicPr>
        <p:blipFill>
          <a:blip r:embed="rId3"/>
          <a:stretch>
            <a:fillRect/>
          </a:stretch>
        </p:blipFill>
        <p:spPr>
          <a:xfrm>
            <a:off x="5244439" y="3852411"/>
            <a:ext cx="5314704" cy="2840976"/>
          </a:xfrm>
        </p:spPr>
      </p:pic>
      <p:grpSp>
        <p:nvGrpSpPr>
          <p:cNvPr id="81" name="Group 80">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2"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3"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4"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9"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a:extLst>
              <a:ext uri="{FF2B5EF4-FFF2-40B4-BE49-F238E27FC236}">
                <a16:creationId xmlns:a16="http://schemas.microsoft.com/office/drawing/2014/main" id="{B4CE615B-ABF6-754D-93DF-D8F74A4DC4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02232" y="106586"/>
            <a:ext cx="6844045" cy="364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5696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530921336"/>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32/1/4</a:t>
                      </a:r>
                    </a:p>
                    <a:p>
                      <a:r>
                        <a:rPr lang="en-US" sz="1800" dirty="0"/>
                        <a:t>Hidden/</a:t>
                      </a:r>
                    </a:p>
                    <a:p>
                      <a:r>
                        <a:rPr lang="en-US" sz="1800" dirty="0"/>
                        <a:t>layers/</a:t>
                      </a:r>
                    </a:p>
                    <a:p>
                      <a:r>
                        <a:rPr lang="en-US" sz="1800" dirty="0"/>
                        <a:t>attention</a:t>
                      </a:r>
                    </a:p>
                  </a:txBody>
                  <a:tcPr/>
                </a:tc>
                <a:tc>
                  <a:txBody>
                    <a:bodyPr/>
                    <a:lstStyle/>
                    <a:p>
                      <a:r>
                        <a:rPr lang="en-US" sz="1800" dirty="0"/>
                        <a:t>32/1/4</a:t>
                      </a:r>
                    </a:p>
                    <a:p>
                      <a:r>
                        <a:rPr lang="en-US" sz="1800" dirty="0"/>
                        <a:t>news</a:t>
                      </a:r>
                    </a:p>
                  </a:txBody>
                  <a:tcPr/>
                </a:tc>
                <a:tc>
                  <a:txBody>
                    <a:bodyPr/>
                    <a:lstStyle/>
                    <a:p>
                      <a:r>
                        <a:rPr lang="en-US" sz="1800" dirty="0"/>
                        <a:t>16/1/4</a:t>
                      </a:r>
                    </a:p>
                  </a:txBody>
                  <a:tcPr/>
                </a:tc>
                <a:tc>
                  <a:txBody>
                    <a:bodyPr/>
                    <a:lstStyle/>
                    <a:p>
                      <a:r>
                        <a:rPr lang="en-US" sz="1800" dirty="0"/>
                        <a:t>16/1/4</a:t>
                      </a:r>
                    </a:p>
                    <a:p>
                      <a:r>
                        <a:rPr lang="en-US" sz="1800" dirty="0"/>
                        <a:t>news</a:t>
                      </a:r>
                    </a:p>
                  </a:txBody>
                  <a:tcPr/>
                </a:tc>
                <a:tc>
                  <a:txBody>
                    <a:bodyPr/>
                    <a:lstStyle/>
                    <a:p>
                      <a:r>
                        <a:rPr lang="en-US" sz="1800" dirty="0"/>
                        <a:t>24/1/4</a:t>
                      </a:r>
                    </a:p>
                  </a:txBody>
                  <a:tcPr/>
                </a:tc>
                <a:tc>
                  <a:txBody>
                    <a:bodyPr/>
                    <a:lstStyle/>
                    <a:p>
                      <a:r>
                        <a:rPr lang="en-US" sz="1800" dirty="0"/>
                        <a:t>24/1/4</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TFT - Q</a:t>
                      </a:r>
                    </a:p>
                  </a:txBody>
                  <a:tcPr/>
                </a:tc>
                <a:tc>
                  <a:txBody>
                    <a:bodyPr/>
                    <a:lstStyle/>
                    <a:p>
                      <a:r>
                        <a:rPr lang="en-US" dirty="0"/>
                        <a:t>0.1475</a:t>
                      </a:r>
                    </a:p>
                    <a:p>
                      <a:r>
                        <a:rPr lang="en-US" sz="1800" dirty="0"/>
                        <a:t>---</a:t>
                      </a:r>
                    </a:p>
                    <a:p>
                      <a:r>
                        <a:rPr lang="en-US" sz="1800" dirty="0"/>
                        <a:t>-0.6583</a:t>
                      </a:r>
                    </a:p>
                  </a:txBody>
                  <a:tcPr/>
                </a:tc>
                <a:tc>
                  <a:txBody>
                    <a:bodyPr/>
                    <a:lstStyle/>
                    <a:p>
                      <a:r>
                        <a:rPr lang="en-US" dirty="0"/>
                        <a:t>0.1553</a:t>
                      </a:r>
                    </a:p>
                    <a:p>
                      <a:r>
                        <a:rPr lang="en-US" sz="1800" dirty="0"/>
                        <a:t>----</a:t>
                      </a:r>
                    </a:p>
                    <a:p>
                      <a:r>
                        <a:rPr lang="en-US" sz="1800" dirty="0"/>
                        <a:t>-0.7481</a:t>
                      </a:r>
                    </a:p>
                  </a:txBody>
                  <a:tcPr/>
                </a:tc>
                <a:tc>
                  <a:txBody>
                    <a:bodyPr/>
                    <a:lstStyle/>
                    <a:p>
                      <a:r>
                        <a:rPr lang="en-US" dirty="0"/>
                        <a:t>0.1367</a:t>
                      </a:r>
                    </a:p>
                    <a:p>
                      <a:r>
                        <a:rPr lang="en-US" sz="1800" dirty="0"/>
                        <a:t>----</a:t>
                      </a:r>
                    </a:p>
                    <a:p>
                      <a:r>
                        <a:rPr lang="en-US" sz="1800" dirty="0"/>
                        <a:t>-0.3632</a:t>
                      </a:r>
                    </a:p>
                  </a:txBody>
                  <a:tcPr/>
                </a:tc>
                <a:tc>
                  <a:txBody>
                    <a:bodyPr/>
                    <a:lstStyle/>
                    <a:p>
                      <a:r>
                        <a:rPr lang="en-US" dirty="0"/>
                        <a:t>0.1549</a:t>
                      </a:r>
                    </a:p>
                    <a:p>
                      <a:r>
                        <a:rPr lang="en-US" sz="1800" dirty="0"/>
                        <a:t>----</a:t>
                      </a:r>
                    </a:p>
                    <a:p>
                      <a:r>
                        <a:rPr lang="en-US" sz="1800" dirty="0"/>
                        <a:t>-0.8424</a:t>
                      </a:r>
                    </a:p>
                  </a:txBody>
                  <a:tcPr/>
                </a:tc>
                <a:tc>
                  <a:txBody>
                    <a:bodyPr/>
                    <a:lstStyle/>
                    <a:p>
                      <a:r>
                        <a:rPr lang="en-US" dirty="0"/>
                        <a:t>0.1825</a:t>
                      </a:r>
                    </a:p>
                    <a:p>
                      <a:r>
                        <a:rPr lang="en-US" sz="1800" dirty="0"/>
                        <a:t>----</a:t>
                      </a:r>
                    </a:p>
                    <a:p>
                      <a:r>
                        <a:rPr lang="en-US" sz="1800" dirty="0"/>
                        <a:t>-1.9988</a:t>
                      </a:r>
                    </a:p>
                  </a:txBody>
                  <a:tcPr/>
                </a:tc>
                <a:tc>
                  <a:txBody>
                    <a:bodyPr/>
                    <a:lstStyle/>
                    <a:p>
                      <a:r>
                        <a:rPr lang="en-US" dirty="0"/>
                        <a:t>0.1681</a:t>
                      </a:r>
                    </a:p>
                    <a:p>
                      <a:r>
                        <a:rPr lang="en-US" sz="1800" dirty="0"/>
                        <a:t>----</a:t>
                      </a:r>
                    </a:p>
                    <a:p>
                      <a:r>
                        <a:rPr lang="en-US" sz="1800" dirty="0"/>
                        <a:t>-0.9694</a:t>
                      </a:r>
                    </a:p>
                  </a:txBody>
                  <a:tcPr/>
                </a:tc>
                <a:extLst>
                  <a:ext uri="{0D108BD9-81ED-4DB2-BD59-A6C34878D82A}">
                    <a16:rowId xmlns:a16="http://schemas.microsoft.com/office/drawing/2014/main" val="2027046737"/>
                  </a:ext>
                </a:extLst>
              </a:tr>
              <a:tr h="801958">
                <a:tc>
                  <a:txBody>
                    <a:bodyPr/>
                    <a:lstStyle/>
                    <a:p>
                      <a:r>
                        <a:rPr lang="en-US" sz="1800" dirty="0"/>
                        <a:t>TFT - Default</a:t>
                      </a:r>
                    </a:p>
                  </a:txBody>
                  <a:tcPr/>
                </a:tc>
                <a:tc>
                  <a:txBody>
                    <a:bodyPr/>
                    <a:lstStyle/>
                    <a:p>
                      <a:r>
                        <a:rPr lang="en-US" sz="1800" dirty="0"/>
                        <a:t>0.1519</a:t>
                      </a:r>
                    </a:p>
                    <a:p>
                      <a:r>
                        <a:rPr lang="en-US" sz="1800" dirty="0"/>
                        <a:t>--</a:t>
                      </a:r>
                    </a:p>
                    <a:p>
                      <a:r>
                        <a:rPr lang="en-US" sz="1800" dirty="0"/>
                        <a:t>-0.6324</a:t>
                      </a:r>
                    </a:p>
                  </a:txBody>
                  <a:tcPr/>
                </a:tc>
                <a:tc>
                  <a:txBody>
                    <a:bodyPr/>
                    <a:lstStyle/>
                    <a:p>
                      <a:r>
                        <a:rPr lang="en-US" sz="1800" dirty="0"/>
                        <a:t>0.1871</a:t>
                      </a:r>
                    </a:p>
                    <a:p>
                      <a:r>
                        <a:rPr lang="en-US" sz="1800" dirty="0"/>
                        <a:t>--</a:t>
                      </a:r>
                    </a:p>
                    <a:p>
                      <a:r>
                        <a:rPr lang="en-US" sz="1800" dirty="0"/>
                        <a:t>-1.687</a:t>
                      </a:r>
                    </a:p>
                  </a:txBody>
                  <a:tcPr/>
                </a:tc>
                <a:tc>
                  <a:txBody>
                    <a:bodyPr/>
                    <a:lstStyle/>
                    <a:p>
                      <a:r>
                        <a:rPr lang="en-US" sz="1800" dirty="0"/>
                        <a:t>0.1450</a:t>
                      </a:r>
                    </a:p>
                    <a:p>
                      <a:r>
                        <a:rPr lang="en-US" sz="1800" dirty="0"/>
                        <a:t>--</a:t>
                      </a:r>
                    </a:p>
                    <a:p>
                      <a:r>
                        <a:rPr lang="en-US" sz="1800" dirty="0"/>
                        <a:t>-0.5103</a:t>
                      </a:r>
                    </a:p>
                  </a:txBody>
                  <a:tcPr/>
                </a:tc>
                <a:tc>
                  <a:txBody>
                    <a:bodyPr/>
                    <a:lstStyle/>
                    <a:p>
                      <a:r>
                        <a:rPr lang="en-US" sz="1800" dirty="0"/>
                        <a:t>0.1746</a:t>
                      </a:r>
                    </a:p>
                    <a:p>
                      <a:r>
                        <a:rPr lang="en-US" sz="1800" dirty="0"/>
                        <a:t>--</a:t>
                      </a:r>
                    </a:p>
                    <a:p>
                      <a:r>
                        <a:rPr lang="en-US" sz="1800" dirty="0"/>
                        <a:t>-1.4827</a:t>
                      </a:r>
                    </a:p>
                  </a:txBody>
                  <a:tcPr/>
                </a:tc>
                <a:tc>
                  <a:txBody>
                    <a:bodyPr/>
                    <a:lstStyle/>
                    <a:p>
                      <a:r>
                        <a:rPr lang="en-US" sz="1800" dirty="0"/>
                        <a:t>0.1482</a:t>
                      </a:r>
                    </a:p>
                    <a:p>
                      <a:r>
                        <a:rPr lang="en-US" sz="1800" dirty="0"/>
                        <a:t>--</a:t>
                      </a:r>
                    </a:p>
                    <a:p>
                      <a:r>
                        <a:rPr lang="en-US" sz="1800" dirty="0"/>
                        <a:t>-0.6002</a:t>
                      </a:r>
                    </a:p>
                  </a:txBody>
                  <a:tcPr/>
                </a:tc>
                <a:tc>
                  <a:txBody>
                    <a:bodyPr/>
                    <a:lstStyle/>
                    <a:p>
                      <a:r>
                        <a:rPr lang="en-US" sz="1800" dirty="0"/>
                        <a:t>0.1640</a:t>
                      </a:r>
                    </a:p>
                    <a:p>
                      <a:r>
                        <a:rPr lang="en-US" sz="1800" dirty="0"/>
                        <a:t>--</a:t>
                      </a:r>
                    </a:p>
                    <a:p>
                      <a:r>
                        <a:rPr lang="en-US" sz="1800" dirty="0"/>
                        <a:t>-1.563</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3945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E03D-F869-3943-B3ED-08AC994DCB51}"/>
              </a:ext>
            </a:extLst>
          </p:cNvPr>
          <p:cNvSpPr>
            <a:spLocks noGrp="1"/>
          </p:cNvSpPr>
          <p:nvPr>
            <p:ph type="title"/>
          </p:nvPr>
        </p:nvSpPr>
        <p:spPr/>
        <p:txBody>
          <a:bodyPr/>
          <a:lstStyle/>
          <a:p>
            <a:r>
              <a:rPr lang="en-US" dirty="0"/>
              <a:t>Sentiment</a:t>
            </a:r>
          </a:p>
        </p:txBody>
      </p:sp>
      <p:sp>
        <p:nvSpPr>
          <p:cNvPr id="3" name="Content Placeholder 2">
            <a:extLst>
              <a:ext uri="{FF2B5EF4-FFF2-40B4-BE49-F238E27FC236}">
                <a16:creationId xmlns:a16="http://schemas.microsoft.com/office/drawing/2014/main" id="{DC1F1C00-3483-294C-9C09-AFB41D7AAC92}"/>
              </a:ext>
            </a:extLst>
          </p:cNvPr>
          <p:cNvSpPr>
            <a:spLocks noGrp="1"/>
          </p:cNvSpPr>
          <p:nvPr>
            <p:ph idx="1"/>
          </p:nvPr>
        </p:nvSpPr>
        <p:spPr/>
        <p:txBody>
          <a:bodyPr>
            <a:normAutofit/>
          </a:bodyPr>
          <a:lstStyle/>
          <a:p>
            <a:r>
              <a:rPr lang="en-US" dirty="0"/>
              <a:t>The human raters of Vader used 5 heuristics to analyze the sentiment:</a:t>
            </a:r>
          </a:p>
          <a:p>
            <a:pPr lvl="1"/>
            <a:r>
              <a:rPr lang="en-US" b="1" dirty="0"/>
              <a:t>Punctuation</a:t>
            </a:r>
            <a:r>
              <a:rPr lang="en-US" dirty="0"/>
              <a:t> — I love pizza vs I love pizza!!</a:t>
            </a:r>
          </a:p>
          <a:p>
            <a:pPr lvl="1"/>
            <a:r>
              <a:rPr lang="en-US" b="1" dirty="0"/>
              <a:t>Capitalization</a:t>
            </a:r>
            <a:r>
              <a:rPr lang="en-US" dirty="0"/>
              <a:t> — I’m hungry!! vs I’M HUNGRY!!</a:t>
            </a:r>
          </a:p>
          <a:p>
            <a:pPr lvl="1"/>
            <a:r>
              <a:rPr lang="en-US" b="1" dirty="0"/>
              <a:t>Degree modifiers (use of intensifiers)</a:t>
            </a:r>
            <a:r>
              <a:rPr lang="en-US" dirty="0"/>
              <a:t>— I WANT TO EAT!! VS I REALLY WANT TO EAT!!</a:t>
            </a:r>
          </a:p>
          <a:p>
            <a:pPr lvl="1"/>
            <a:r>
              <a:rPr lang="en-US" b="1" dirty="0"/>
              <a:t>Conjunctions (shift in sentiment polarity, with later dictating polarity) </a:t>
            </a:r>
            <a:r>
              <a:rPr lang="en-US" dirty="0"/>
              <a:t>— I love pizza, but I really hate Pizza Hut (bad review)</a:t>
            </a:r>
          </a:p>
          <a:p>
            <a:pPr lvl="1"/>
            <a:r>
              <a:rPr lang="en-US" b="1" dirty="0"/>
              <a:t>Preceding Tri-gram</a:t>
            </a:r>
            <a:r>
              <a:rPr lang="en-US" dirty="0"/>
              <a:t> (identifying reverse polarity by examining the tri-gram before the lexical feature— Canadian Pizza </a:t>
            </a:r>
            <a:r>
              <a:rPr lang="en-US" b="1" dirty="0"/>
              <a:t>is not really</a:t>
            </a:r>
            <a:r>
              <a:rPr lang="en-US" dirty="0"/>
              <a:t> </a:t>
            </a:r>
            <a:r>
              <a:rPr lang="en-US" i="1" dirty="0"/>
              <a:t>all that great.</a:t>
            </a:r>
            <a:endParaRPr lang="en-US" dirty="0"/>
          </a:p>
          <a:p>
            <a:endParaRPr lang="en-US" dirty="0"/>
          </a:p>
        </p:txBody>
      </p:sp>
    </p:spTree>
    <p:extLst>
      <p:ext uri="{BB962C8B-B14F-4D97-AF65-F5344CB8AC3E}">
        <p14:creationId xmlns:p14="http://schemas.microsoft.com/office/powerpoint/2010/main" val="1932851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DED4-2F44-F649-B453-2B3C7D82D61B}"/>
              </a:ext>
            </a:extLst>
          </p:cNvPr>
          <p:cNvSpPr>
            <a:spLocks noGrp="1"/>
          </p:cNvSpPr>
          <p:nvPr>
            <p:ph type="title"/>
          </p:nvPr>
        </p:nvSpPr>
        <p:spPr/>
        <p:txBody>
          <a:bodyPr/>
          <a:lstStyle/>
          <a:p>
            <a:r>
              <a:rPr lang="en-US" dirty="0"/>
              <a:t>Financial – Polarity scores</a:t>
            </a:r>
          </a:p>
        </p:txBody>
      </p:sp>
      <p:sp>
        <p:nvSpPr>
          <p:cNvPr id="3" name="Content Placeholder 2">
            <a:extLst>
              <a:ext uri="{FF2B5EF4-FFF2-40B4-BE49-F238E27FC236}">
                <a16:creationId xmlns:a16="http://schemas.microsoft.com/office/drawing/2014/main" id="{DE4CBCD4-6177-014C-BA02-DA05B475767C}"/>
              </a:ext>
            </a:extLst>
          </p:cNvPr>
          <p:cNvSpPr>
            <a:spLocks noGrp="1"/>
          </p:cNvSpPr>
          <p:nvPr>
            <p:ph idx="1"/>
          </p:nvPr>
        </p:nvSpPr>
        <p:spPr/>
        <p:txBody>
          <a:bodyPr/>
          <a:lstStyle/>
          <a:p>
            <a:r>
              <a:rPr lang="en-US" dirty="0">
                <a:hlinkClick r:id="rId2"/>
              </a:rPr>
              <a:t>https://sraf.nd.edu/loughranmcdonald-master-dictionary/</a:t>
            </a:r>
            <a:endParaRPr lang="en-US" dirty="0"/>
          </a:p>
          <a:p>
            <a:r>
              <a:rPr lang="en-US" dirty="0"/>
              <a:t>Vader is a sentence-level sentiment classifier. It consists of both a lexicon—a list of several thousand words (“unigrams”) labeled from -4 to 4 corresponding to most negative to most positive— and a set of heuristic rules that account for a word’s context within the sentence. </a:t>
            </a:r>
          </a:p>
          <a:p>
            <a:r>
              <a:rPr lang="en-US" dirty="0"/>
              <a:t>Vader assigns a (net) negativity score to a sentence by aggregating across negativity scores of words within the sentence.</a:t>
            </a:r>
          </a:p>
        </p:txBody>
      </p:sp>
      <p:sp>
        <p:nvSpPr>
          <p:cNvPr id="5" name="TextBox 4">
            <a:extLst>
              <a:ext uri="{FF2B5EF4-FFF2-40B4-BE49-F238E27FC236}">
                <a16:creationId xmlns:a16="http://schemas.microsoft.com/office/drawing/2014/main" id="{87C5472A-10B3-0644-9C79-7F587D8B512C}"/>
              </a:ext>
            </a:extLst>
          </p:cNvPr>
          <p:cNvSpPr txBox="1"/>
          <p:nvPr/>
        </p:nvSpPr>
        <p:spPr>
          <a:xfrm>
            <a:off x="1141412" y="1727756"/>
            <a:ext cx="6110342" cy="369332"/>
          </a:xfrm>
          <a:prstGeom prst="rect">
            <a:avLst/>
          </a:prstGeom>
          <a:noFill/>
        </p:spPr>
        <p:txBody>
          <a:bodyPr wrap="square">
            <a:spAutoFit/>
          </a:bodyPr>
          <a:lstStyle/>
          <a:p>
            <a:r>
              <a:rPr lang="en-US" dirty="0"/>
              <a:t>https://</a:t>
            </a:r>
            <a:r>
              <a:rPr lang="en-US" dirty="0" err="1"/>
              <a:t>www.frbsf.org</a:t>
            </a:r>
            <a:r>
              <a:rPr lang="en-US" dirty="0"/>
              <a:t>/economic-research/files/wp2017-01.pdf</a:t>
            </a:r>
          </a:p>
        </p:txBody>
      </p:sp>
    </p:spTree>
    <p:extLst>
      <p:ext uri="{BB962C8B-B14F-4D97-AF65-F5344CB8AC3E}">
        <p14:creationId xmlns:p14="http://schemas.microsoft.com/office/powerpoint/2010/main" val="2917360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A7D8-10D7-4749-A671-C1C30E847A9C}"/>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C9D79312-5191-7046-8825-09D4E2B8784A}"/>
              </a:ext>
            </a:extLst>
          </p:cNvPr>
          <p:cNvSpPr>
            <a:spLocks noGrp="1"/>
          </p:cNvSpPr>
          <p:nvPr>
            <p:ph idx="1"/>
          </p:nvPr>
        </p:nvSpPr>
        <p:spPr/>
        <p:txBody>
          <a:bodyPr/>
          <a:lstStyle/>
          <a:p>
            <a:r>
              <a:rPr lang="en-US" b="1" dirty="0"/>
              <a:t>How it works:</a:t>
            </a:r>
            <a:r>
              <a:rPr lang="en-US" dirty="0"/>
              <a:t>  It counts the number of positive and negative words in the given text. If the number of positives is more than the negatives, it will return a positive sentiment. If both are equal, it will return a neutral sentiment.</a:t>
            </a:r>
          </a:p>
        </p:txBody>
      </p:sp>
    </p:spTree>
    <p:extLst>
      <p:ext uri="{BB962C8B-B14F-4D97-AF65-F5344CB8AC3E}">
        <p14:creationId xmlns:p14="http://schemas.microsoft.com/office/powerpoint/2010/main" val="183516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EE90-E2BE-F543-8878-D85259D3049F}"/>
              </a:ext>
            </a:extLst>
          </p:cNvPr>
          <p:cNvSpPr>
            <a:spLocks noGrp="1"/>
          </p:cNvSpPr>
          <p:nvPr>
            <p:ph type="title"/>
          </p:nvPr>
        </p:nvSpPr>
        <p:spPr/>
        <p:txBody>
          <a:bodyPr/>
          <a:lstStyle/>
          <a:p>
            <a:r>
              <a:rPr lang="en-US" dirty="0"/>
              <a:t>DECISION</a:t>
            </a:r>
          </a:p>
        </p:txBody>
      </p:sp>
      <p:sp>
        <p:nvSpPr>
          <p:cNvPr id="3" name="Content Placeholder 2">
            <a:extLst>
              <a:ext uri="{FF2B5EF4-FFF2-40B4-BE49-F238E27FC236}">
                <a16:creationId xmlns:a16="http://schemas.microsoft.com/office/drawing/2014/main" id="{FAE7EBB3-2C2B-3042-ACDC-691DDC123DD6}"/>
              </a:ext>
            </a:extLst>
          </p:cNvPr>
          <p:cNvSpPr>
            <a:spLocks noGrp="1"/>
          </p:cNvSpPr>
          <p:nvPr>
            <p:ph idx="1"/>
          </p:nvPr>
        </p:nvSpPr>
        <p:spPr/>
        <p:txBody>
          <a:bodyPr/>
          <a:lstStyle/>
          <a:p>
            <a:r>
              <a:rPr lang="en-US" dirty="0"/>
              <a:t>Base Network: </a:t>
            </a:r>
            <a:r>
              <a:rPr lang="en-US" b="1" dirty="0"/>
              <a:t>TCN Network </a:t>
            </a:r>
            <a:r>
              <a:rPr lang="en-US" dirty="0"/>
              <a:t>– 90+%</a:t>
            </a:r>
          </a:p>
          <a:p>
            <a:r>
              <a:rPr lang="en-US" b="1" dirty="0"/>
              <a:t>Next week </a:t>
            </a:r>
            <a:r>
              <a:rPr lang="en-US" dirty="0"/>
              <a:t>– Look at sentiment Analysis Improvements – sentence (topics) classification and sentiment analysis</a:t>
            </a:r>
          </a:p>
          <a:p>
            <a:pPr marL="0" indent="0">
              <a:buNone/>
            </a:pPr>
            <a:endParaRPr lang="en-US" dirty="0"/>
          </a:p>
        </p:txBody>
      </p:sp>
      <p:graphicFrame>
        <p:nvGraphicFramePr>
          <p:cNvPr id="4" name="Table 4">
            <a:extLst>
              <a:ext uri="{FF2B5EF4-FFF2-40B4-BE49-F238E27FC236}">
                <a16:creationId xmlns:a16="http://schemas.microsoft.com/office/drawing/2014/main" id="{541894F5-954F-E54A-AD55-353A2A3C5818}"/>
              </a:ext>
            </a:extLst>
          </p:cNvPr>
          <p:cNvGraphicFramePr>
            <a:graphicFrameLocks noGrp="1"/>
          </p:cNvGraphicFramePr>
          <p:nvPr>
            <p:extLst>
              <p:ext uri="{D42A27DB-BD31-4B8C-83A1-F6EECF244321}">
                <p14:modId xmlns:p14="http://schemas.microsoft.com/office/powerpoint/2010/main" val="3197798741"/>
              </p:ext>
            </p:extLst>
          </p:nvPr>
        </p:nvGraphicFramePr>
        <p:xfrm>
          <a:off x="1381367" y="3871656"/>
          <a:ext cx="4713044" cy="2595880"/>
        </p:xfrm>
        <a:graphic>
          <a:graphicData uri="http://schemas.openxmlformats.org/drawingml/2006/table">
            <a:tbl>
              <a:tblPr firstRow="1" bandRow="1">
                <a:tableStyleId>{5C22544A-7EE6-4342-B048-85BDC9FD1C3A}</a:tableStyleId>
              </a:tblPr>
              <a:tblGrid>
                <a:gridCol w="1391734">
                  <a:extLst>
                    <a:ext uri="{9D8B030D-6E8A-4147-A177-3AD203B41FA5}">
                      <a16:colId xmlns:a16="http://schemas.microsoft.com/office/drawing/2014/main" val="24662744"/>
                    </a:ext>
                  </a:extLst>
                </a:gridCol>
                <a:gridCol w="3321310">
                  <a:extLst>
                    <a:ext uri="{9D8B030D-6E8A-4147-A177-3AD203B41FA5}">
                      <a16:colId xmlns:a16="http://schemas.microsoft.com/office/drawing/2014/main" val="2804570341"/>
                    </a:ext>
                  </a:extLst>
                </a:gridCol>
              </a:tblGrid>
              <a:tr h="370840">
                <a:tc>
                  <a:txBody>
                    <a:bodyPr/>
                    <a:lstStyle/>
                    <a:p>
                      <a:r>
                        <a:rPr lang="en-US" dirty="0"/>
                        <a:t>Keyword</a:t>
                      </a:r>
                    </a:p>
                  </a:txBody>
                  <a:tcPr/>
                </a:tc>
                <a:tc>
                  <a:txBody>
                    <a:bodyPr/>
                    <a:lstStyle/>
                    <a:p>
                      <a:r>
                        <a:rPr lang="en-US" dirty="0"/>
                        <a:t>Correlation (Illustrative)</a:t>
                      </a:r>
                    </a:p>
                  </a:txBody>
                  <a:tcPr/>
                </a:tc>
                <a:extLst>
                  <a:ext uri="{0D108BD9-81ED-4DB2-BD59-A6C34878D82A}">
                    <a16:rowId xmlns:a16="http://schemas.microsoft.com/office/drawing/2014/main" val="2381931433"/>
                  </a:ext>
                </a:extLst>
              </a:tr>
              <a:tr h="370840">
                <a:tc>
                  <a:txBody>
                    <a:bodyPr/>
                    <a:lstStyle/>
                    <a:p>
                      <a:r>
                        <a:rPr lang="en-US" dirty="0"/>
                        <a:t>Financial</a:t>
                      </a:r>
                    </a:p>
                  </a:txBody>
                  <a:tcPr/>
                </a:tc>
                <a:tc>
                  <a:txBody>
                    <a:bodyPr/>
                    <a:lstStyle/>
                    <a:p>
                      <a:r>
                        <a:rPr lang="en-US" dirty="0"/>
                        <a:t>Financial</a:t>
                      </a:r>
                    </a:p>
                  </a:txBody>
                  <a:tcPr/>
                </a:tc>
                <a:extLst>
                  <a:ext uri="{0D108BD9-81ED-4DB2-BD59-A6C34878D82A}">
                    <a16:rowId xmlns:a16="http://schemas.microsoft.com/office/drawing/2014/main" val="2234677658"/>
                  </a:ext>
                </a:extLst>
              </a:tr>
              <a:tr h="370840">
                <a:tc>
                  <a:txBody>
                    <a:bodyPr/>
                    <a:lstStyle/>
                    <a:p>
                      <a:r>
                        <a:rPr lang="en-US" dirty="0"/>
                        <a:t>Energy</a:t>
                      </a:r>
                    </a:p>
                  </a:txBody>
                  <a:tcPr/>
                </a:tc>
                <a:tc>
                  <a:txBody>
                    <a:bodyPr/>
                    <a:lstStyle/>
                    <a:p>
                      <a:r>
                        <a:rPr lang="en-US" dirty="0"/>
                        <a:t>Energy, Oil</a:t>
                      </a:r>
                    </a:p>
                  </a:txBody>
                  <a:tcPr/>
                </a:tc>
                <a:extLst>
                  <a:ext uri="{0D108BD9-81ED-4DB2-BD59-A6C34878D82A}">
                    <a16:rowId xmlns:a16="http://schemas.microsoft.com/office/drawing/2014/main" val="2699609223"/>
                  </a:ext>
                </a:extLst>
              </a:tr>
              <a:tr h="370840">
                <a:tc>
                  <a:txBody>
                    <a:bodyPr/>
                    <a:lstStyle/>
                    <a:p>
                      <a:r>
                        <a:rPr lang="en-US" dirty="0"/>
                        <a:t>Technology</a:t>
                      </a:r>
                    </a:p>
                  </a:txBody>
                  <a:tcPr/>
                </a:tc>
                <a:tc>
                  <a:txBody>
                    <a:bodyPr/>
                    <a:lstStyle/>
                    <a:p>
                      <a:r>
                        <a:rPr lang="en-US" dirty="0"/>
                        <a:t>Consumer Discretionary</a:t>
                      </a:r>
                    </a:p>
                  </a:txBody>
                  <a:tcPr/>
                </a:tc>
                <a:extLst>
                  <a:ext uri="{0D108BD9-81ED-4DB2-BD59-A6C34878D82A}">
                    <a16:rowId xmlns:a16="http://schemas.microsoft.com/office/drawing/2014/main" val="2016298489"/>
                  </a:ext>
                </a:extLst>
              </a:tr>
              <a:tr h="370840">
                <a:tc>
                  <a:txBody>
                    <a:bodyPr/>
                    <a:lstStyle/>
                    <a:p>
                      <a:r>
                        <a:rPr lang="en-US" dirty="0"/>
                        <a:t>Health</a:t>
                      </a:r>
                    </a:p>
                  </a:txBody>
                  <a:tcPr/>
                </a:tc>
                <a:tc>
                  <a:txBody>
                    <a:bodyPr/>
                    <a:lstStyle/>
                    <a:p>
                      <a:r>
                        <a:rPr lang="en-US" dirty="0"/>
                        <a:t>Healthcare</a:t>
                      </a:r>
                    </a:p>
                  </a:txBody>
                  <a:tcPr/>
                </a:tc>
                <a:extLst>
                  <a:ext uri="{0D108BD9-81ED-4DB2-BD59-A6C34878D82A}">
                    <a16:rowId xmlns:a16="http://schemas.microsoft.com/office/drawing/2014/main" val="4047724701"/>
                  </a:ext>
                </a:extLst>
              </a:tr>
              <a:tr h="370840">
                <a:tc>
                  <a:txBody>
                    <a:bodyPr/>
                    <a:lstStyle/>
                    <a:p>
                      <a:r>
                        <a:rPr lang="en-US" dirty="0"/>
                        <a:t>Real estate</a:t>
                      </a:r>
                    </a:p>
                  </a:txBody>
                  <a:tcPr/>
                </a:tc>
                <a:tc>
                  <a:txBody>
                    <a:bodyPr/>
                    <a:lstStyle/>
                    <a:p>
                      <a:r>
                        <a:rPr lang="en-US" dirty="0"/>
                        <a:t>Real estate</a:t>
                      </a:r>
                    </a:p>
                  </a:txBody>
                  <a:tcPr/>
                </a:tc>
                <a:extLst>
                  <a:ext uri="{0D108BD9-81ED-4DB2-BD59-A6C34878D82A}">
                    <a16:rowId xmlns:a16="http://schemas.microsoft.com/office/drawing/2014/main" val="533772482"/>
                  </a:ext>
                </a:extLst>
              </a:tr>
              <a:tr h="370840">
                <a:tc>
                  <a:txBody>
                    <a:bodyPr/>
                    <a:lstStyle/>
                    <a:p>
                      <a:r>
                        <a:rPr lang="en-US" dirty="0"/>
                        <a:t>Conflict</a:t>
                      </a:r>
                    </a:p>
                  </a:txBody>
                  <a:tcPr/>
                </a:tc>
                <a:tc>
                  <a:txBody>
                    <a:bodyPr/>
                    <a:lstStyle/>
                    <a:p>
                      <a:r>
                        <a:rPr lang="en-US" dirty="0"/>
                        <a:t>Consumer Staples, Industrials</a:t>
                      </a:r>
                    </a:p>
                  </a:txBody>
                  <a:tcPr/>
                </a:tc>
                <a:extLst>
                  <a:ext uri="{0D108BD9-81ED-4DB2-BD59-A6C34878D82A}">
                    <a16:rowId xmlns:a16="http://schemas.microsoft.com/office/drawing/2014/main" val="3486703671"/>
                  </a:ext>
                </a:extLst>
              </a:tr>
            </a:tbl>
          </a:graphicData>
        </a:graphic>
      </p:graphicFrame>
      <p:pic>
        <p:nvPicPr>
          <p:cNvPr id="5" name="Picture 2">
            <a:extLst>
              <a:ext uri="{FF2B5EF4-FFF2-40B4-BE49-F238E27FC236}">
                <a16:creationId xmlns:a16="http://schemas.microsoft.com/office/drawing/2014/main" id="{132EEFE0-395F-2743-BE8A-A804020343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1601" y="3871656"/>
            <a:ext cx="3156087" cy="259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75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3A7D8-10D7-4749-A671-C1C30E847A9C}"/>
              </a:ext>
            </a:extLst>
          </p:cNvPr>
          <p:cNvSpPr>
            <a:spLocks noGrp="1"/>
          </p:cNvSpPr>
          <p:nvPr>
            <p:ph type="title"/>
          </p:nvPr>
        </p:nvSpPr>
        <p:spPr>
          <a:xfrm>
            <a:off x="1141413" y="618518"/>
            <a:ext cx="9905998" cy="1478570"/>
          </a:xfrm>
        </p:spPr>
        <p:txBody>
          <a:bodyPr>
            <a:normAutofit/>
          </a:bodyPr>
          <a:lstStyle/>
          <a:p>
            <a:r>
              <a:rPr lang="en-US" dirty="0"/>
              <a:t>NLP improvements</a:t>
            </a:r>
          </a:p>
        </p:txBody>
      </p:sp>
      <p:graphicFrame>
        <p:nvGraphicFramePr>
          <p:cNvPr id="5" name="Content Placeholder 2">
            <a:extLst>
              <a:ext uri="{FF2B5EF4-FFF2-40B4-BE49-F238E27FC236}">
                <a16:creationId xmlns:a16="http://schemas.microsoft.com/office/drawing/2014/main" id="{003749C7-C953-0CB0-C4D5-C0E02153E683}"/>
              </a:ext>
            </a:extLst>
          </p:cNvPr>
          <p:cNvGraphicFramePr>
            <a:graphicFrameLocks noGrp="1"/>
          </p:cNvGraphicFramePr>
          <p:nvPr>
            <p:ph idx="1"/>
            <p:extLst>
              <p:ext uri="{D42A27DB-BD31-4B8C-83A1-F6EECF244321}">
                <p14:modId xmlns:p14="http://schemas.microsoft.com/office/powerpoint/2010/main" val="1742466217"/>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492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5BBC-272B-DC45-A4A9-9C150EAFBF69}"/>
              </a:ext>
            </a:extLst>
          </p:cNvPr>
          <p:cNvSpPr>
            <a:spLocks noGrp="1"/>
          </p:cNvSpPr>
          <p:nvPr>
            <p:ph type="title"/>
          </p:nvPr>
        </p:nvSpPr>
        <p:spPr/>
        <p:txBody>
          <a:bodyPr/>
          <a:lstStyle/>
          <a:p>
            <a:r>
              <a:rPr lang="en-US" dirty="0"/>
              <a:t>News sources</a:t>
            </a:r>
          </a:p>
        </p:txBody>
      </p:sp>
      <p:graphicFrame>
        <p:nvGraphicFramePr>
          <p:cNvPr id="4" name="Table 4">
            <a:extLst>
              <a:ext uri="{FF2B5EF4-FFF2-40B4-BE49-F238E27FC236}">
                <a16:creationId xmlns:a16="http://schemas.microsoft.com/office/drawing/2014/main" id="{8C06E080-F977-784E-A49C-363F5D40795E}"/>
              </a:ext>
            </a:extLst>
          </p:cNvPr>
          <p:cNvGraphicFramePr>
            <a:graphicFrameLocks noGrp="1"/>
          </p:cNvGraphicFramePr>
          <p:nvPr>
            <p:ph idx="1"/>
            <p:extLst>
              <p:ext uri="{D42A27DB-BD31-4B8C-83A1-F6EECF244321}">
                <p14:modId xmlns:p14="http://schemas.microsoft.com/office/powerpoint/2010/main" val="1837089628"/>
              </p:ext>
            </p:extLst>
          </p:nvPr>
        </p:nvGraphicFramePr>
        <p:xfrm>
          <a:off x="1141413" y="2249488"/>
          <a:ext cx="9906000" cy="3779520"/>
        </p:xfrm>
        <a:graphic>
          <a:graphicData uri="http://schemas.openxmlformats.org/drawingml/2006/table">
            <a:tbl>
              <a:tblPr firstRow="1" bandRow="1">
                <a:tableStyleId>{5C22544A-7EE6-4342-B048-85BDC9FD1C3A}</a:tableStyleId>
              </a:tblPr>
              <a:tblGrid>
                <a:gridCol w="5716587">
                  <a:extLst>
                    <a:ext uri="{9D8B030D-6E8A-4147-A177-3AD203B41FA5}">
                      <a16:colId xmlns:a16="http://schemas.microsoft.com/office/drawing/2014/main" val="535731824"/>
                    </a:ext>
                  </a:extLst>
                </a:gridCol>
                <a:gridCol w="4189413">
                  <a:extLst>
                    <a:ext uri="{9D8B030D-6E8A-4147-A177-3AD203B41FA5}">
                      <a16:colId xmlns:a16="http://schemas.microsoft.com/office/drawing/2014/main" val="3398592859"/>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625923722"/>
                  </a:ext>
                </a:extLst>
              </a:tr>
              <a:tr h="370840">
                <a:tc>
                  <a:txBody>
                    <a:bodyPr/>
                    <a:lstStyle/>
                    <a:p>
                      <a:r>
                        <a:rPr lang="en-US" dirty="0"/>
                        <a:t>https://</a:t>
                      </a:r>
                      <a:r>
                        <a:rPr lang="en-US" dirty="0" err="1"/>
                        <a:t>www.newsapi.ai</a:t>
                      </a:r>
                      <a:r>
                        <a:rPr lang="en-US" dirty="0"/>
                        <a:t>/</a:t>
                      </a:r>
                    </a:p>
                  </a:txBody>
                  <a:tcPr/>
                </a:tc>
                <a:tc>
                  <a:txBody>
                    <a:bodyPr/>
                    <a:lstStyle/>
                    <a:p>
                      <a:r>
                        <a:rPr lang="en-US" dirty="0"/>
                        <a:t>Archive to 2014, 150K news publishers</a:t>
                      </a:r>
                    </a:p>
                  </a:txBody>
                  <a:tcPr/>
                </a:tc>
                <a:extLst>
                  <a:ext uri="{0D108BD9-81ED-4DB2-BD59-A6C34878D82A}">
                    <a16:rowId xmlns:a16="http://schemas.microsoft.com/office/drawing/2014/main" val="3838484724"/>
                  </a:ext>
                </a:extLst>
              </a:tr>
              <a:tr h="370840">
                <a:tc>
                  <a:txBody>
                    <a:bodyPr/>
                    <a:lstStyle/>
                    <a:p>
                      <a:r>
                        <a:rPr lang="en-US" dirty="0"/>
                        <a:t>https://</a:t>
                      </a:r>
                      <a:r>
                        <a:rPr lang="en-US" dirty="0" err="1"/>
                        <a:t>aylien.com</a:t>
                      </a:r>
                      <a:r>
                        <a:rPr lang="en-US" dirty="0"/>
                        <a:t>/product/news-</a:t>
                      </a:r>
                      <a:r>
                        <a:rPr lang="en-US" dirty="0" err="1"/>
                        <a:t>api</a:t>
                      </a:r>
                      <a:r>
                        <a:rPr lang="en-US" dirty="0"/>
                        <a:t>/aggregate</a:t>
                      </a:r>
                    </a:p>
                  </a:txBody>
                  <a:tcPr/>
                </a:tc>
                <a:tc>
                  <a:txBody>
                    <a:bodyPr/>
                    <a:lstStyle/>
                    <a:p>
                      <a:r>
                        <a:rPr lang="en-US" dirty="0"/>
                        <a:t>Archive to 2012, 80K publishers</a:t>
                      </a:r>
                    </a:p>
                  </a:txBody>
                  <a:tcPr/>
                </a:tc>
                <a:extLst>
                  <a:ext uri="{0D108BD9-81ED-4DB2-BD59-A6C34878D82A}">
                    <a16:rowId xmlns:a16="http://schemas.microsoft.com/office/drawing/2014/main" val="1972548711"/>
                  </a:ext>
                </a:extLst>
              </a:tr>
              <a:tr h="370840">
                <a:tc>
                  <a:txBody>
                    <a:bodyPr/>
                    <a:lstStyle/>
                    <a:p>
                      <a:r>
                        <a:rPr lang="en-US" dirty="0"/>
                        <a:t>https://</a:t>
                      </a:r>
                      <a:r>
                        <a:rPr lang="en-US" dirty="0" err="1"/>
                        <a:t>www.dowjones.com</a:t>
                      </a:r>
                      <a:r>
                        <a:rPr lang="en-US" dirty="0"/>
                        <a:t>/professional/</a:t>
                      </a:r>
                      <a:r>
                        <a:rPr lang="en-US" dirty="0" err="1"/>
                        <a:t>factiva</a:t>
                      </a:r>
                      <a:r>
                        <a:rPr lang="en-US" dirty="0"/>
                        <a:t>/</a:t>
                      </a:r>
                    </a:p>
                    <a:p>
                      <a:r>
                        <a:rPr lang="en-US" dirty="0"/>
                        <a:t>https://</a:t>
                      </a:r>
                      <a:r>
                        <a:rPr lang="en-US" dirty="0" err="1"/>
                        <a:t>developer.dowjones.com</a:t>
                      </a:r>
                      <a:r>
                        <a:rPr lang="en-US" dirty="0"/>
                        <a:t>/datasets/details/news</a:t>
                      </a:r>
                    </a:p>
                  </a:txBody>
                  <a:tcPr/>
                </a:tc>
                <a:tc>
                  <a:txBody>
                    <a:bodyPr/>
                    <a:lstStyle/>
                    <a:p>
                      <a:endParaRPr lang="en-US" dirty="0"/>
                    </a:p>
                  </a:txBody>
                  <a:tcPr/>
                </a:tc>
                <a:extLst>
                  <a:ext uri="{0D108BD9-81ED-4DB2-BD59-A6C34878D82A}">
                    <a16:rowId xmlns:a16="http://schemas.microsoft.com/office/drawing/2014/main" val="4237813067"/>
                  </a:ext>
                </a:extLst>
              </a:tr>
              <a:tr h="370840">
                <a:tc>
                  <a:txBody>
                    <a:bodyPr/>
                    <a:lstStyle/>
                    <a:p>
                      <a:r>
                        <a:rPr lang="en-US" dirty="0"/>
                        <a:t>https://</a:t>
                      </a:r>
                      <a:r>
                        <a:rPr lang="en-US" dirty="0" err="1"/>
                        <a:t>newsapi.org</a:t>
                      </a:r>
                      <a:r>
                        <a:rPr lang="en-US" dirty="0"/>
                        <a:t>/</a:t>
                      </a:r>
                    </a:p>
                  </a:txBody>
                  <a:tcPr/>
                </a:tc>
                <a:tc>
                  <a:txBody>
                    <a:bodyPr/>
                    <a:lstStyle/>
                    <a:p>
                      <a:r>
                        <a:rPr lang="en-US" dirty="0"/>
                        <a:t>Oct 2017</a:t>
                      </a:r>
                    </a:p>
                    <a:p>
                      <a:r>
                        <a:rPr lang="en-US" dirty="0"/>
                        <a:t>https://</a:t>
                      </a:r>
                      <a:r>
                        <a:rPr lang="en-US" dirty="0" err="1"/>
                        <a:t>pythoninvest.com</a:t>
                      </a:r>
                      <a:r>
                        <a:rPr lang="en-US" dirty="0"/>
                        <a:t>/long-read/sentiment-analysis-of-financial-news</a:t>
                      </a:r>
                    </a:p>
                  </a:txBody>
                  <a:tcPr/>
                </a:tc>
                <a:extLst>
                  <a:ext uri="{0D108BD9-81ED-4DB2-BD59-A6C34878D82A}">
                    <a16:rowId xmlns:a16="http://schemas.microsoft.com/office/drawing/2014/main" val="883613014"/>
                  </a:ext>
                </a:extLst>
              </a:tr>
              <a:tr h="370840">
                <a:tc>
                  <a:txBody>
                    <a:bodyPr/>
                    <a:lstStyle/>
                    <a:p>
                      <a:r>
                        <a:rPr lang="en-US" dirty="0"/>
                        <a:t>https://</a:t>
                      </a:r>
                      <a:r>
                        <a:rPr lang="en-US" dirty="0" err="1"/>
                        <a:t>newscatcherapi.com</a:t>
                      </a:r>
                      <a:r>
                        <a:rPr lang="en-US" dirty="0"/>
                        <a:t>/news-</a:t>
                      </a:r>
                      <a:r>
                        <a:rPr lang="en-US" dirty="0" err="1"/>
                        <a:t>api</a:t>
                      </a:r>
                      <a:endParaRPr lang="en-US" dirty="0"/>
                    </a:p>
                  </a:txBody>
                  <a:tcPr/>
                </a:tc>
                <a:tc>
                  <a:txBody>
                    <a:bodyPr/>
                    <a:lstStyle/>
                    <a:p>
                      <a:endParaRPr lang="en-US" dirty="0"/>
                    </a:p>
                  </a:txBody>
                  <a:tcPr/>
                </a:tc>
                <a:extLst>
                  <a:ext uri="{0D108BD9-81ED-4DB2-BD59-A6C34878D82A}">
                    <a16:rowId xmlns:a16="http://schemas.microsoft.com/office/drawing/2014/main" val="2930354364"/>
                  </a:ext>
                </a:extLst>
              </a:tr>
              <a:tr h="370840">
                <a:tc>
                  <a:txBody>
                    <a:bodyPr/>
                    <a:lstStyle/>
                    <a:p>
                      <a:r>
                        <a:rPr lang="en-US" dirty="0"/>
                        <a:t>https://</a:t>
                      </a:r>
                      <a:r>
                        <a:rPr lang="en-US" dirty="0" err="1"/>
                        <a:t>webz.io</a:t>
                      </a:r>
                      <a:r>
                        <a:rPr lang="en-US" dirty="0"/>
                        <a:t>/data-</a:t>
                      </a:r>
                      <a:r>
                        <a:rPr lang="en-US" dirty="0" err="1"/>
                        <a:t>apis</a:t>
                      </a:r>
                      <a:r>
                        <a:rPr lang="en-US" dirty="0"/>
                        <a:t>/news-</a:t>
                      </a:r>
                      <a:r>
                        <a:rPr lang="en-US" dirty="0" err="1"/>
                        <a:t>api</a:t>
                      </a:r>
                      <a:endParaRPr lang="en-US" dirty="0"/>
                    </a:p>
                  </a:txBody>
                  <a:tcPr/>
                </a:tc>
                <a:tc>
                  <a:txBody>
                    <a:bodyPr/>
                    <a:lstStyle/>
                    <a:p>
                      <a:r>
                        <a:rPr lang="en-US" dirty="0"/>
                        <a:t>Archive to 2008</a:t>
                      </a:r>
                    </a:p>
                  </a:txBody>
                  <a:tcPr/>
                </a:tc>
                <a:extLst>
                  <a:ext uri="{0D108BD9-81ED-4DB2-BD59-A6C34878D82A}">
                    <a16:rowId xmlns:a16="http://schemas.microsoft.com/office/drawing/2014/main" val="106569084"/>
                  </a:ext>
                </a:extLst>
              </a:tr>
              <a:tr h="370840">
                <a:tc>
                  <a:txBody>
                    <a:bodyPr/>
                    <a:lstStyle/>
                    <a:p>
                      <a:r>
                        <a:rPr lang="en-US" dirty="0"/>
                        <a:t>http://</a:t>
                      </a:r>
                      <a:r>
                        <a:rPr lang="en-US" dirty="0" err="1"/>
                        <a:t>mlg.ucd.ie</a:t>
                      </a:r>
                      <a:r>
                        <a:rPr lang="en-US" dirty="0"/>
                        <a:t>/datasets/</a:t>
                      </a:r>
                      <a:r>
                        <a:rPr lang="en-US"/>
                        <a:t>bbc.html</a:t>
                      </a:r>
                      <a:endParaRPr lang="en-US" dirty="0"/>
                    </a:p>
                  </a:txBody>
                  <a:tcPr/>
                </a:tc>
                <a:tc>
                  <a:txBody>
                    <a:bodyPr/>
                    <a:lstStyle/>
                    <a:p>
                      <a:r>
                        <a:rPr lang="en-US" dirty="0"/>
                        <a:t>2004-2005</a:t>
                      </a:r>
                    </a:p>
                  </a:txBody>
                  <a:tcPr/>
                </a:tc>
                <a:extLst>
                  <a:ext uri="{0D108BD9-81ED-4DB2-BD59-A6C34878D82A}">
                    <a16:rowId xmlns:a16="http://schemas.microsoft.com/office/drawing/2014/main" val="2453770360"/>
                  </a:ext>
                </a:extLst>
              </a:tr>
            </a:tbl>
          </a:graphicData>
        </a:graphic>
      </p:graphicFrame>
      <p:sp>
        <p:nvSpPr>
          <p:cNvPr id="6" name="TextBox 5">
            <a:extLst>
              <a:ext uri="{FF2B5EF4-FFF2-40B4-BE49-F238E27FC236}">
                <a16:creationId xmlns:a16="http://schemas.microsoft.com/office/drawing/2014/main" id="{6C509D07-11C4-F94A-8AC0-91FA7B79ADB2}"/>
              </a:ext>
            </a:extLst>
          </p:cNvPr>
          <p:cNvSpPr txBox="1"/>
          <p:nvPr/>
        </p:nvSpPr>
        <p:spPr>
          <a:xfrm>
            <a:off x="1141413" y="6239482"/>
            <a:ext cx="7859629" cy="369332"/>
          </a:xfrm>
          <a:prstGeom prst="rect">
            <a:avLst/>
          </a:prstGeom>
          <a:noFill/>
        </p:spPr>
        <p:txBody>
          <a:bodyPr wrap="square">
            <a:spAutoFit/>
          </a:bodyPr>
          <a:lstStyle/>
          <a:p>
            <a:r>
              <a:rPr lang="en-US" dirty="0">
                <a:hlinkClick r:id="rId3"/>
              </a:rPr>
              <a:t>https://www.nature.com/articles/s41598-021-82338-6#ref-CR21</a:t>
            </a:r>
            <a:r>
              <a:rPr lang="en-US" dirty="0"/>
              <a:t> (Correlation)</a:t>
            </a:r>
          </a:p>
        </p:txBody>
      </p:sp>
    </p:spTree>
    <p:extLst>
      <p:ext uri="{BB962C8B-B14F-4D97-AF65-F5344CB8AC3E}">
        <p14:creationId xmlns:p14="http://schemas.microsoft.com/office/powerpoint/2010/main" val="43140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6660102"/>
              </p:ext>
            </p:extLst>
          </p:nvPr>
        </p:nvGraphicFramePr>
        <p:xfrm>
          <a:off x="4175923" y="30480"/>
          <a:ext cx="7803100" cy="6591186"/>
        </p:xfrm>
        <a:graphic>
          <a:graphicData uri="http://schemas.openxmlformats.org/drawingml/2006/table">
            <a:tbl>
              <a:tblPr firstRow="1" bandRow="1">
                <a:tableStyleId>{5C22544A-7EE6-4342-B048-85BDC9FD1C3A}</a:tableStyleId>
              </a:tblPr>
              <a:tblGrid>
                <a:gridCol w="1515167">
                  <a:extLst>
                    <a:ext uri="{9D8B030D-6E8A-4147-A177-3AD203B41FA5}">
                      <a16:colId xmlns:a16="http://schemas.microsoft.com/office/drawing/2014/main" val="3004956712"/>
                    </a:ext>
                  </a:extLst>
                </a:gridCol>
                <a:gridCol w="3686900">
                  <a:extLst>
                    <a:ext uri="{9D8B030D-6E8A-4147-A177-3AD203B41FA5}">
                      <a16:colId xmlns:a16="http://schemas.microsoft.com/office/drawing/2014/main" val="2212992145"/>
                    </a:ext>
                  </a:extLst>
                </a:gridCol>
                <a:gridCol w="2601033">
                  <a:extLst>
                    <a:ext uri="{9D8B030D-6E8A-4147-A177-3AD203B41FA5}">
                      <a16:colId xmlns:a16="http://schemas.microsoft.com/office/drawing/2014/main" val="1853068737"/>
                    </a:ext>
                  </a:extLst>
                </a:gridCol>
              </a:tblGrid>
              <a:tr h="296352">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450970">
                <a:tc>
                  <a:txBody>
                    <a:bodyPr/>
                    <a:lstStyle/>
                    <a:p>
                      <a:r>
                        <a:rPr lang="en-US" sz="1200" dirty="0"/>
                        <a:t>1</a:t>
                      </a:r>
                    </a:p>
                  </a:txBody>
                  <a:tcPr marL="167640" marR="167640" marT="83820" marB="83820"/>
                </a:tc>
                <a:tc>
                  <a:txBody>
                    <a:bodyPr/>
                    <a:lstStyle/>
                    <a:p>
                      <a:r>
                        <a:rPr lang="en-US" sz="1200" dirty="0"/>
                        <a:t>Temporal Convolutional Network Analysis</a:t>
                      </a:r>
                    </a:p>
                    <a:p>
                      <a:r>
                        <a:rPr lang="en-US" sz="1200" dirty="0">
                          <a:solidFill>
                            <a:schemeClr val="tx2"/>
                          </a:solidFill>
                          <a:hlinkClick r:id="rId4">
                            <a:extLst>
                              <a:ext uri="{A12FA001-AC4F-418D-AE19-62706E023703}">
                                <ahyp:hlinkClr xmlns:ahyp="http://schemas.microsoft.com/office/drawing/2018/hyperlinkcolor" val="tx"/>
                              </a:ext>
                            </a:extLst>
                          </a:hlinkClick>
                        </a:rPr>
                        <a:t>https://github.com/unit8co/darts</a:t>
                      </a:r>
                      <a:r>
                        <a:rPr lang="en-US" sz="1200" dirty="0">
                          <a:solidFill>
                            <a:schemeClr val="tx2"/>
                          </a:solidFill>
                        </a:rPr>
                        <a:t> </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1069444">
                <a:tc>
                  <a:txBody>
                    <a:bodyPr/>
                    <a:lstStyle/>
                    <a:p>
                      <a:r>
                        <a:rPr lang="en-US" sz="1200" dirty="0"/>
                        <a:t>2/3</a:t>
                      </a:r>
                    </a:p>
                  </a:txBody>
                  <a:tcPr marL="167640" marR="167640" marT="83820" marB="83820"/>
                </a:tc>
                <a:tc>
                  <a:txBody>
                    <a:bodyPr/>
                    <a:lstStyle/>
                    <a:p>
                      <a:r>
                        <a:rPr lang="en-US" sz="1200" dirty="0"/>
                        <a:t>Standard TCN - Dilated Convolutional Layers</a:t>
                      </a:r>
                    </a:p>
                    <a:p>
                      <a:r>
                        <a:rPr lang="en-US" sz="1200" dirty="0">
                          <a:solidFill>
                            <a:schemeClr val="tx2"/>
                          </a:solidFill>
                          <a:hlinkClick r:id="rId5">
                            <a:extLst>
                              <a:ext uri="{A12FA001-AC4F-418D-AE19-62706E023703}">
                                <ahyp:hlinkClr xmlns:ahyp="http://schemas.microsoft.com/office/drawing/2018/hyperlinkcolor" val="tx"/>
                              </a:ext>
                            </a:extLst>
                          </a:hlinkClick>
                        </a:rPr>
                        <a:t>https://towardsdatascience.com/temporal-coils-intro-to-temporal-convolutional-networks-for-time-series-forecasting-in-python-5907c04febc6</a:t>
                      </a:r>
                      <a:r>
                        <a:rPr lang="en-US" sz="1200" dirty="0">
                          <a:solidFill>
                            <a:schemeClr val="tx2"/>
                          </a:solidFill>
                        </a:rPr>
                        <a:t> </a:t>
                      </a:r>
                    </a:p>
                    <a:p>
                      <a:r>
                        <a:rPr lang="en-US" sz="1200" dirty="0">
                          <a:solidFill>
                            <a:schemeClr val="tx2"/>
                          </a:solidFill>
                          <a:hlinkClick r:id="rId6">
                            <a:extLst>
                              <a:ext uri="{A12FA001-AC4F-418D-AE19-62706E023703}">
                                <ahyp:hlinkClr xmlns:ahyp="http://schemas.microsoft.com/office/drawing/2018/hyperlinkcolor" val="tx"/>
                              </a:ext>
                            </a:extLst>
                          </a:hlinkClick>
                        </a:rPr>
                        <a:t>https://github.com/philipperemy/keras-tcn</a:t>
                      </a:r>
                      <a:r>
                        <a:rPr lang="en-US" sz="1200" dirty="0">
                          <a:solidFill>
                            <a:schemeClr val="tx2"/>
                          </a:solidFill>
                        </a:rPr>
                        <a:t> </a:t>
                      </a:r>
                    </a:p>
                    <a:p>
                      <a:r>
                        <a:rPr lang="en-US" sz="1200" dirty="0">
                          <a:solidFill>
                            <a:schemeClr val="tx2"/>
                          </a:solidFill>
                          <a:hlinkClick r:id="rId7">
                            <a:extLst>
                              <a:ext uri="{A12FA001-AC4F-418D-AE19-62706E023703}">
                                <ahyp:hlinkClr xmlns:ahyp="http://schemas.microsoft.com/office/drawing/2018/hyperlinkcolor" val="tx"/>
                              </a:ext>
                            </a:extLst>
                          </a:hlinkClick>
                        </a:rPr>
                        <a:t>https://www.frbsf.org/economic-research/indicators-data/daily-news-sentiment-index/</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4091832062"/>
                  </a:ext>
                </a:extLst>
              </a:tr>
              <a:tr h="605589">
                <a:tc>
                  <a:txBody>
                    <a:bodyPr/>
                    <a:lstStyle/>
                    <a:p>
                      <a:r>
                        <a:rPr lang="en-US" sz="1200" dirty="0"/>
                        <a:t>4/5</a:t>
                      </a:r>
                    </a:p>
                  </a:txBody>
                  <a:tcPr marL="167640" marR="167640" marT="83820" marB="83820"/>
                </a:tc>
                <a:tc>
                  <a:txBody>
                    <a:bodyPr/>
                    <a:lstStyle/>
                    <a:p>
                      <a:r>
                        <a:rPr lang="en-US" sz="1200" dirty="0"/>
                        <a:t>Deep TCN</a:t>
                      </a:r>
                    </a:p>
                    <a:p>
                      <a:r>
                        <a:rPr lang="en-US" sz="1200" dirty="0">
                          <a:solidFill>
                            <a:schemeClr val="tx2"/>
                          </a:solidFill>
                          <a:hlinkClick r:id="rId8">
                            <a:extLst>
                              <a:ext uri="{A12FA001-AC4F-418D-AE19-62706E023703}">
                                <ahyp:hlinkClr xmlns:ahyp="http://schemas.microsoft.com/office/drawing/2018/hyperlinkcolor" val="tx"/>
                              </a:ext>
                            </a:extLst>
                          </a:hlinkClick>
                        </a:rPr>
                        <a:t>http://www.gm.fh-koeln.de/ciopwebpub/Thill20a.d/bioma2020-tcn.pdf</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760207">
                <a:tc>
                  <a:txBody>
                    <a:bodyPr/>
                    <a:lstStyle/>
                    <a:p>
                      <a:r>
                        <a:rPr lang="en-US" sz="1200" dirty="0"/>
                        <a:t>6/7</a:t>
                      </a:r>
                    </a:p>
                  </a:txBody>
                  <a:tcPr marL="167640" marR="167640" marT="83820" marB="83820"/>
                </a:tc>
                <a:tc>
                  <a:txBody>
                    <a:bodyPr/>
                    <a:lstStyle/>
                    <a:p>
                      <a:r>
                        <a:rPr lang="en-US" sz="1200" dirty="0">
                          <a:solidFill>
                            <a:schemeClr val="tx1"/>
                          </a:solidFill>
                        </a:rPr>
                        <a:t>N-BEAT - Neural Basis Expansion Analysis Time Series Forecasting</a:t>
                      </a:r>
                    </a:p>
                    <a:p>
                      <a:r>
                        <a:rPr lang="en-US" sz="1200" dirty="0">
                          <a:solidFill>
                            <a:schemeClr val="tx2"/>
                          </a:solidFill>
                          <a:hlinkClick r:id="rId9">
                            <a:extLst>
                              <a:ext uri="{A12FA001-AC4F-418D-AE19-62706E023703}">
                                <ahyp:hlinkClr xmlns:ahyp="http://schemas.microsoft.com/office/drawing/2018/hyperlinkcolor" val="tx"/>
                              </a:ext>
                            </a:extLst>
                          </a:hlinkClick>
                        </a:rPr>
                        <a:t>https://unit8co.github.io/darts/examples/07-NBEATS-examples.html</a:t>
                      </a:r>
                      <a:r>
                        <a:rPr lang="en-US" sz="1200" dirty="0">
                          <a:solidFill>
                            <a:schemeClr val="tx2"/>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2448084391"/>
                  </a:ext>
                </a:extLst>
              </a:tr>
              <a:tr h="1687917">
                <a:tc>
                  <a:txBody>
                    <a:bodyPr/>
                    <a:lstStyle/>
                    <a:p>
                      <a:r>
                        <a:rPr lang="en-US" sz="1200" dirty="0"/>
                        <a:t>8/9</a:t>
                      </a:r>
                    </a:p>
                  </a:txBody>
                  <a:tcPr marL="167640" marR="167640" marT="83820" marB="83820"/>
                </a:tc>
                <a:tc>
                  <a:txBody>
                    <a:bodyPr/>
                    <a:lstStyle/>
                    <a:p>
                      <a:r>
                        <a:rPr lang="en-US" sz="1200" dirty="0"/>
                        <a:t>Temporal </a:t>
                      </a:r>
                      <a:r>
                        <a:rPr lang="en-US" sz="1200"/>
                        <a:t>Fusion Transformer</a:t>
                      </a:r>
                      <a:endParaRPr lang="en-US" sz="1200" dirty="0"/>
                    </a:p>
                    <a:p>
                      <a:r>
                        <a:rPr lang="en-US" sz="1200" dirty="0">
                          <a:solidFill>
                            <a:schemeClr val="tx2"/>
                          </a:solidFill>
                          <a:hlinkClick r:id="rId10">
                            <a:extLst>
                              <a:ext uri="{A12FA001-AC4F-418D-AE19-62706E023703}">
                                <ahyp:hlinkClr xmlns:ahyp="http://schemas.microsoft.com/office/drawing/2018/hyperlinkcolor" val="tx"/>
                              </a:ext>
                            </a:extLst>
                          </a:hlinkClick>
                        </a:rPr>
                        <a:t>https://ai.googleblog.com/2021/12/interpretable-deep-learning-for-time.html</a:t>
                      </a:r>
                      <a:r>
                        <a:rPr lang="en-US" sz="1200" dirty="0">
                          <a:solidFill>
                            <a:schemeClr val="tx2"/>
                          </a:solidFill>
                        </a:rPr>
                        <a:t> </a:t>
                      </a:r>
                    </a:p>
                    <a:p>
                      <a:r>
                        <a:rPr lang="en-US" sz="1200" dirty="0">
                          <a:solidFill>
                            <a:schemeClr val="tx2"/>
                          </a:solidFill>
                          <a:hlinkClick r:id="rId11">
                            <a:extLst>
                              <a:ext uri="{A12FA001-AC4F-418D-AE19-62706E023703}">
                                <ahyp:hlinkClr xmlns:ahyp="http://schemas.microsoft.com/office/drawing/2018/hyperlinkcolor" val="tx"/>
                              </a:ext>
                            </a:extLst>
                          </a:hlinkClick>
                        </a:rPr>
                        <a:t>https://towardsdatascience.com/temporal-fusion-transformer-a-primer-on-deep-forecasting-in-python-4eb37f3f3594</a:t>
                      </a:r>
                      <a:r>
                        <a:rPr lang="en-US" sz="1200" dirty="0">
                          <a:solidFill>
                            <a:schemeClr val="tx2"/>
                          </a:solidFill>
                        </a:rPr>
                        <a:t> </a:t>
                      </a:r>
                    </a:p>
                    <a:p>
                      <a:r>
                        <a:rPr lang="en-US" sz="1200" dirty="0">
                          <a:solidFill>
                            <a:schemeClr val="tx2"/>
                          </a:solidFill>
                          <a:hlinkClick r:id="rId12">
                            <a:extLst>
                              <a:ext uri="{A12FA001-AC4F-418D-AE19-62706E023703}">
                                <ahyp:hlinkClr xmlns:ahyp="http://schemas.microsoft.com/office/drawing/2018/hyperlinkcolor" val="tx"/>
                              </a:ext>
                            </a:extLst>
                          </a:hlinkClick>
                        </a:rPr>
                        <a:t>https://unit8co.github.io/darts/examples/13-TFT-examples.html</a:t>
                      </a:r>
                      <a:r>
                        <a:rPr lang="en-US" sz="1200" dirty="0">
                          <a:solidFill>
                            <a:schemeClr val="tx2"/>
                          </a:solidFill>
                        </a:rPr>
                        <a:t> </a:t>
                      </a:r>
                    </a:p>
                  </a:txBody>
                  <a:tcPr marL="167640" marR="167640" marT="83820" marB="83820"/>
                </a:tc>
                <a:tc>
                  <a:txBody>
                    <a:bodyPr/>
                    <a:lstStyle/>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296352">
                <a:tc>
                  <a:txBody>
                    <a:bodyPr/>
                    <a:lstStyle/>
                    <a:p>
                      <a:r>
                        <a:rPr lang="en-US" sz="1200" dirty="0"/>
                        <a:t>10</a:t>
                      </a:r>
                    </a:p>
                  </a:txBody>
                  <a:tcPr marL="167640" marR="167640" marT="83820" marB="83820"/>
                </a:tc>
                <a:tc>
                  <a:txBody>
                    <a:bodyPr/>
                    <a:lstStyle/>
                    <a:p>
                      <a:r>
                        <a:rPr lang="en-US" sz="1200" dirty="0"/>
                        <a:t>Spring Break</a:t>
                      </a: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2734885658"/>
                  </a:ext>
                </a:extLst>
              </a:tr>
              <a:tr h="605589">
                <a:tc>
                  <a:txBody>
                    <a:bodyPr/>
                    <a:lstStyle/>
                    <a:p>
                      <a:r>
                        <a:rPr lang="en-US" sz="1200" dirty="0"/>
                        <a:t>11/12/13</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Goal: Best Network for Temporal prediction of time series data (e.g. market data)</a:t>
                      </a:r>
                    </a:p>
                  </a:txBody>
                  <a:tcPr marL="167640" marR="167640" marT="83820" marB="83820"/>
                </a:tc>
                <a:tc>
                  <a:txBody>
                    <a:bodyPr/>
                    <a:lstStyle/>
                    <a:p>
                      <a:r>
                        <a:rPr lang="en-US" sz="1200" dirty="0"/>
                        <a:t>Summary of results </a:t>
                      </a:r>
                    </a:p>
                  </a:txBody>
                  <a:tcPr marL="167640" marR="167640" marT="83820" marB="83820"/>
                </a:tc>
                <a:extLst>
                  <a:ext uri="{0D108BD9-81ED-4DB2-BD59-A6C34878D82A}">
                    <a16:rowId xmlns:a16="http://schemas.microsoft.com/office/drawing/2014/main" val="2127929524"/>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1354"/>
            <a:ext cx="647700" cy="647700"/>
          </a:xfrm>
          <a:prstGeom prst="rect">
            <a:avLst/>
          </a:prstGeom>
        </p:spPr>
      </p:pic>
      <p:pic>
        <p:nvPicPr>
          <p:cNvPr id="65" name="Graphic 64" descr="Checkbox Checked with solid fill">
            <a:extLst>
              <a:ext uri="{FF2B5EF4-FFF2-40B4-BE49-F238E27FC236}">
                <a16:creationId xmlns:a16="http://schemas.microsoft.com/office/drawing/2014/main" id="{CA48A761-9F7A-E941-9659-60B98CEBA0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899048"/>
            <a:ext cx="647700" cy="647700"/>
          </a:xfrm>
          <a:prstGeom prst="rect">
            <a:avLst/>
          </a:prstGeom>
        </p:spPr>
      </p:pic>
      <p:pic>
        <p:nvPicPr>
          <p:cNvPr id="66" name="Graphic 65" descr="Checkbox Checked with solid fill">
            <a:extLst>
              <a:ext uri="{FF2B5EF4-FFF2-40B4-BE49-F238E27FC236}">
                <a16:creationId xmlns:a16="http://schemas.microsoft.com/office/drawing/2014/main" id="{8347E073-F0C5-EE4A-BA86-33CC139B73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2355579"/>
            <a:ext cx="647700" cy="647700"/>
          </a:xfrm>
          <a:prstGeom prst="rect">
            <a:avLst/>
          </a:prstGeom>
        </p:spPr>
      </p:pic>
      <p:pic>
        <p:nvPicPr>
          <p:cNvPr id="67" name="Graphic 66" descr="Checkbox Checked with solid fill">
            <a:extLst>
              <a:ext uri="{FF2B5EF4-FFF2-40B4-BE49-F238E27FC236}">
                <a16:creationId xmlns:a16="http://schemas.microsoft.com/office/drawing/2014/main" id="{2C41A192-948F-1C43-A7E1-1D18BE1B27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91912"/>
            <a:ext cx="647700" cy="647700"/>
          </a:xfrm>
          <a:prstGeom prst="rect">
            <a:avLst/>
          </a:prstGeom>
        </p:spPr>
      </p:pic>
      <p:pic>
        <p:nvPicPr>
          <p:cNvPr id="68" name="Graphic 67" descr="Checkbox Checked with solid fill">
            <a:extLst>
              <a:ext uri="{FF2B5EF4-FFF2-40B4-BE49-F238E27FC236}">
                <a16:creationId xmlns:a16="http://schemas.microsoft.com/office/drawing/2014/main" id="{68646686-08C0-1149-B715-9BB58E4442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944258"/>
            <a:ext cx="647700" cy="647700"/>
          </a:xfrm>
          <a:prstGeom prst="rect">
            <a:avLst/>
          </a:prstGeom>
        </p:spPr>
      </p:pic>
      <p:pic>
        <p:nvPicPr>
          <p:cNvPr id="69" name="Graphic 68" descr="Checkbox Checked with solid fill">
            <a:extLst>
              <a:ext uri="{FF2B5EF4-FFF2-40B4-BE49-F238E27FC236}">
                <a16:creationId xmlns:a16="http://schemas.microsoft.com/office/drawing/2014/main" id="{4F329446-452A-9649-B480-A3A724D372E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5524229"/>
            <a:ext cx="647700" cy="647700"/>
          </a:xfrm>
          <a:prstGeom prst="rect">
            <a:avLst/>
          </a:prstGeom>
        </p:spPr>
      </p:pic>
      <p:pic>
        <p:nvPicPr>
          <p:cNvPr id="70" name="Graphic 69" descr="Checkbox Checked with solid fill">
            <a:extLst>
              <a:ext uri="{FF2B5EF4-FFF2-40B4-BE49-F238E27FC236}">
                <a16:creationId xmlns:a16="http://schemas.microsoft.com/office/drawing/2014/main" id="{424DE53F-171F-DA4E-B092-00F4D99D20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5998839"/>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F8F9-7EF5-FF47-87CE-C656AE2AECCA}"/>
              </a:ext>
            </a:extLst>
          </p:cNvPr>
          <p:cNvSpPr>
            <a:spLocks noGrp="1"/>
          </p:cNvSpPr>
          <p:nvPr>
            <p:ph type="title"/>
          </p:nvPr>
        </p:nvSpPr>
        <p:spPr/>
        <p:txBody>
          <a:bodyPr/>
          <a:lstStyle/>
          <a:p>
            <a:r>
              <a:rPr lang="en-US" dirty="0"/>
              <a:t>Advanced NLP	</a:t>
            </a:r>
          </a:p>
        </p:txBody>
      </p:sp>
      <p:pic>
        <p:nvPicPr>
          <p:cNvPr id="5" name="Content Placeholder 4">
            <a:extLst>
              <a:ext uri="{FF2B5EF4-FFF2-40B4-BE49-F238E27FC236}">
                <a16:creationId xmlns:a16="http://schemas.microsoft.com/office/drawing/2014/main" id="{522FA927-3552-E34D-AE33-995C58C6771A}"/>
              </a:ext>
            </a:extLst>
          </p:cNvPr>
          <p:cNvPicPr>
            <a:picLocks noGrp="1" noChangeAspect="1"/>
          </p:cNvPicPr>
          <p:nvPr>
            <p:ph idx="1"/>
          </p:nvPr>
        </p:nvPicPr>
        <p:blipFill>
          <a:blip r:embed="rId2"/>
          <a:stretch>
            <a:fillRect/>
          </a:stretch>
        </p:blipFill>
        <p:spPr>
          <a:xfrm>
            <a:off x="1141413" y="3159495"/>
            <a:ext cx="9906000" cy="1721697"/>
          </a:xfrm>
        </p:spPr>
      </p:pic>
    </p:spTree>
    <p:extLst>
      <p:ext uri="{BB962C8B-B14F-4D97-AF65-F5344CB8AC3E}">
        <p14:creationId xmlns:p14="http://schemas.microsoft.com/office/powerpoint/2010/main" val="1661901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8">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53" name="Group 10">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55" name="Group 12">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DA8DB9-7AFB-7E4A-B976-861B6A1F42BE}"/>
              </a:ext>
            </a:extLst>
          </p:cNvPr>
          <p:cNvSpPr>
            <a:spLocks noGrp="1"/>
          </p:cNvSpPr>
          <p:nvPr>
            <p:ph type="title"/>
          </p:nvPr>
        </p:nvSpPr>
        <p:spPr>
          <a:xfrm>
            <a:off x="6569957" y="618518"/>
            <a:ext cx="4747088" cy="1478570"/>
          </a:xfrm>
        </p:spPr>
        <p:txBody>
          <a:bodyPr>
            <a:normAutofit/>
          </a:bodyPr>
          <a:lstStyle/>
          <a:p>
            <a:r>
              <a:rPr lang="en-US" dirty="0">
                <a:solidFill>
                  <a:srgbClr val="FFFFFF"/>
                </a:solidFill>
              </a:rPr>
              <a:t>Conceptual model</a:t>
            </a:r>
          </a:p>
        </p:txBody>
      </p:sp>
      <p:sp useBgFill="1">
        <p:nvSpPr>
          <p:cNvPr id="54"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32DA12-4A4F-F342-9888-157814B53723}"/>
              </a:ext>
            </a:extLst>
          </p:cNvPr>
          <p:cNvPicPr>
            <a:picLocks noChangeAspect="1"/>
          </p:cNvPicPr>
          <p:nvPr/>
        </p:nvPicPr>
        <p:blipFill>
          <a:blip r:embed="rId3"/>
          <a:stretch>
            <a:fillRect/>
          </a:stretch>
        </p:blipFill>
        <p:spPr>
          <a:xfrm>
            <a:off x="2102068" y="1147145"/>
            <a:ext cx="2669423" cy="4567773"/>
          </a:xfrm>
          <a:prstGeom prst="rect">
            <a:avLst/>
          </a:prstGeom>
        </p:spPr>
      </p:pic>
      <p:sp>
        <p:nvSpPr>
          <p:cNvPr id="3" name="Content Placeholder 2">
            <a:extLst>
              <a:ext uri="{FF2B5EF4-FFF2-40B4-BE49-F238E27FC236}">
                <a16:creationId xmlns:a16="http://schemas.microsoft.com/office/drawing/2014/main" id="{EBBC4443-D1A5-624C-9C4B-CFBA2119C829}"/>
              </a:ext>
            </a:extLst>
          </p:cNvPr>
          <p:cNvSpPr>
            <a:spLocks noGrp="1"/>
          </p:cNvSpPr>
          <p:nvPr>
            <p:ph idx="1"/>
          </p:nvPr>
        </p:nvSpPr>
        <p:spPr>
          <a:xfrm>
            <a:off x="6569957" y="2249487"/>
            <a:ext cx="4747087" cy="3541714"/>
          </a:xfrm>
        </p:spPr>
        <p:txBody>
          <a:bodyPr>
            <a:normAutofit/>
          </a:bodyPr>
          <a:lstStyle/>
          <a:p>
            <a:pPr marL="457200" indent="-457200">
              <a:buFont typeface="+mj-lt"/>
              <a:buAutoNum type="arabicPeriod"/>
            </a:pPr>
            <a:r>
              <a:rPr lang="en-US" dirty="0">
                <a:solidFill>
                  <a:srgbClr val="FFFFFF"/>
                </a:solidFill>
              </a:rPr>
              <a:t>Bring in news topics (6 keywords)</a:t>
            </a:r>
          </a:p>
          <a:p>
            <a:pPr marL="457200" indent="-457200">
              <a:buFont typeface="+mj-lt"/>
              <a:buAutoNum type="arabicPeriod"/>
            </a:pPr>
            <a:r>
              <a:rPr lang="en-US" dirty="0">
                <a:solidFill>
                  <a:srgbClr val="FFFFFF"/>
                </a:solidFill>
              </a:rPr>
              <a:t>Knowledge Entity Recognition / Relation</a:t>
            </a:r>
          </a:p>
          <a:p>
            <a:pPr marL="457200" indent="-457200">
              <a:buFont typeface="+mj-lt"/>
              <a:buAutoNum type="arabicPeriod"/>
            </a:pPr>
            <a:r>
              <a:rPr lang="en-US" dirty="0">
                <a:solidFill>
                  <a:srgbClr val="FFFFFF"/>
                </a:solidFill>
              </a:rPr>
              <a:t>Build Knowledge Graph</a:t>
            </a:r>
          </a:p>
          <a:p>
            <a:pPr marL="457200" indent="-457200">
              <a:buFont typeface="+mj-lt"/>
              <a:buAutoNum type="arabicPeriod"/>
            </a:pPr>
            <a:r>
              <a:rPr lang="en-US" dirty="0">
                <a:solidFill>
                  <a:srgbClr val="FFFFFF"/>
                </a:solidFill>
              </a:rPr>
              <a:t>Sentiment Aggregate Score with Impact Relationship</a:t>
            </a:r>
          </a:p>
        </p:txBody>
      </p:sp>
    </p:spTree>
    <p:extLst>
      <p:ext uri="{BB962C8B-B14F-4D97-AF65-F5344CB8AC3E}">
        <p14:creationId xmlns:p14="http://schemas.microsoft.com/office/powerpoint/2010/main" val="5457073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75B75D-10A7-6B47-89B4-AF20DBDE4D0E}"/>
              </a:ext>
            </a:extLst>
          </p:cNvPr>
          <p:cNvSpPr>
            <a:spLocks noGrp="1"/>
          </p:cNvSpPr>
          <p:nvPr>
            <p:ph type="title"/>
          </p:nvPr>
        </p:nvSpPr>
        <p:spPr>
          <a:xfrm>
            <a:off x="855266" y="618518"/>
            <a:ext cx="2851417" cy="1478570"/>
          </a:xfrm>
        </p:spPr>
        <p:txBody>
          <a:bodyPr>
            <a:normAutofit/>
          </a:bodyPr>
          <a:lstStyle/>
          <a:p>
            <a:r>
              <a:rPr lang="en-US" sz="3200">
                <a:solidFill>
                  <a:srgbClr val="FFFFFF"/>
                </a:solidFill>
              </a:rPr>
              <a:t>Spring break</a:t>
            </a:r>
          </a:p>
        </p:txBody>
      </p:sp>
      <p:sp>
        <p:nvSpPr>
          <p:cNvPr id="3" name="Content Placeholder 2">
            <a:extLst>
              <a:ext uri="{FF2B5EF4-FFF2-40B4-BE49-F238E27FC236}">
                <a16:creationId xmlns:a16="http://schemas.microsoft.com/office/drawing/2014/main" id="{50595E44-24FA-D54F-B2EA-DA37AD1324A4}"/>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8 </a:t>
            </a:r>
            <a:r>
              <a:rPr lang="en-US" sz="1400">
                <a:solidFill>
                  <a:srgbClr val="FFFFFF"/>
                </a:solidFill>
              </a:rPr>
              <a:t>hour Workshop</a:t>
            </a:r>
            <a:endParaRPr lang="en-US" sz="1400" dirty="0">
              <a:solidFill>
                <a:srgbClr val="FFFFFF"/>
              </a:solidFill>
            </a:endParaRPr>
          </a:p>
          <a:p>
            <a:r>
              <a:rPr lang="en-US" sz="1400" dirty="0">
                <a:solidFill>
                  <a:srgbClr val="FFFFFF"/>
                </a:solidFill>
              </a:rPr>
              <a:t>Nvidia GTC</a:t>
            </a:r>
          </a:p>
        </p:txBody>
      </p:sp>
      <p:grpSp>
        <p:nvGrpSpPr>
          <p:cNvPr id="17" name="Group 16">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Picture 3">
            <a:extLst>
              <a:ext uri="{FF2B5EF4-FFF2-40B4-BE49-F238E27FC236}">
                <a16:creationId xmlns:a16="http://schemas.microsoft.com/office/drawing/2014/main" id="{6ABFB6B6-B261-8340-9805-ACBD1391CDB2}"/>
              </a:ext>
            </a:extLst>
          </p:cNvPr>
          <p:cNvPicPr>
            <a:picLocks noChangeAspect="1"/>
          </p:cNvPicPr>
          <p:nvPr/>
        </p:nvPicPr>
        <p:blipFill>
          <a:blip r:embed="rId3"/>
          <a:stretch>
            <a:fillRect/>
          </a:stretch>
        </p:blipFill>
        <p:spPr>
          <a:xfrm>
            <a:off x="4711778" y="1621631"/>
            <a:ext cx="6844045" cy="3610233"/>
          </a:xfrm>
          <a:prstGeom prst="rect">
            <a:avLst/>
          </a:prstGeom>
        </p:spPr>
      </p:pic>
    </p:spTree>
    <p:extLst>
      <p:ext uri="{BB962C8B-B14F-4D97-AF65-F5344CB8AC3E}">
        <p14:creationId xmlns:p14="http://schemas.microsoft.com/office/powerpoint/2010/main" val="124773614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C30CFF5-8339-CE47-8D2E-9AE513806DE2}"/>
              </a:ext>
            </a:extLst>
          </p:cNvPr>
          <p:cNvSpPr>
            <a:spLocks noGrp="1"/>
          </p:cNvSpPr>
          <p:nvPr>
            <p:ph type="title"/>
          </p:nvPr>
        </p:nvSpPr>
        <p:spPr>
          <a:xfrm>
            <a:off x="1141413" y="618518"/>
            <a:ext cx="4459286" cy="1478570"/>
          </a:xfrm>
        </p:spPr>
        <p:txBody>
          <a:bodyPr>
            <a:normAutofit/>
          </a:bodyPr>
          <a:lstStyle/>
          <a:p>
            <a:r>
              <a:rPr lang="en-US" sz="3200"/>
              <a:t>Conference </a:t>
            </a:r>
          </a:p>
        </p:txBody>
      </p:sp>
      <p:sp>
        <p:nvSpPr>
          <p:cNvPr id="3" name="Content Placeholder 2">
            <a:extLst>
              <a:ext uri="{FF2B5EF4-FFF2-40B4-BE49-F238E27FC236}">
                <a16:creationId xmlns:a16="http://schemas.microsoft.com/office/drawing/2014/main" id="{F831AF83-4B5B-B640-9D82-7CC98C2EA386}"/>
              </a:ext>
            </a:extLst>
          </p:cNvPr>
          <p:cNvSpPr>
            <a:spLocks noGrp="1"/>
          </p:cNvSpPr>
          <p:nvPr>
            <p:ph idx="1"/>
          </p:nvPr>
        </p:nvSpPr>
        <p:spPr>
          <a:xfrm>
            <a:off x="1141412" y="2249487"/>
            <a:ext cx="4459287" cy="3965046"/>
          </a:xfrm>
        </p:spPr>
        <p:txBody>
          <a:bodyPr>
            <a:normAutofit/>
          </a:bodyPr>
          <a:lstStyle/>
          <a:p>
            <a:r>
              <a:rPr lang="en-US" sz="2000" dirty="0"/>
              <a:t>Large Models </a:t>
            </a:r>
          </a:p>
          <a:p>
            <a:r>
              <a:rPr lang="en-US" sz="2000" dirty="0"/>
              <a:t>Emotional – Wheel of Emotion</a:t>
            </a:r>
          </a:p>
        </p:txBody>
      </p:sp>
      <p:pic>
        <p:nvPicPr>
          <p:cNvPr id="8" name="Picture 7">
            <a:extLst>
              <a:ext uri="{FF2B5EF4-FFF2-40B4-BE49-F238E27FC236}">
                <a16:creationId xmlns:a16="http://schemas.microsoft.com/office/drawing/2014/main" id="{71E7E185-87EF-9044-BCDC-390098382D3D}"/>
              </a:ext>
            </a:extLst>
          </p:cNvPr>
          <p:cNvPicPr>
            <a:picLocks noChangeAspect="1"/>
          </p:cNvPicPr>
          <p:nvPr/>
        </p:nvPicPr>
        <p:blipFill>
          <a:blip r:embed="rId4"/>
          <a:stretch>
            <a:fillRect/>
          </a:stretch>
        </p:blipFill>
        <p:spPr>
          <a:xfrm>
            <a:off x="6005511" y="562769"/>
            <a:ext cx="5456279" cy="293274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3080" name="Picture 8" descr="Using DeepSpeed and Megatron to Train Megatron-Turing NLG 530B, the World's  Largest and Most Powerful Generative Language Model | NVIDIA Technical Blog">
            <a:extLst>
              <a:ext uri="{FF2B5EF4-FFF2-40B4-BE49-F238E27FC236}">
                <a16:creationId xmlns:a16="http://schemas.microsoft.com/office/drawing/2014/main" id="{FBA38D4B-DA68-2B4E-9514-398270A90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2350" y="3721894"/>
            <a:ext cx="3022600" cy="2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70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51A6-2DF9-AE4A-9FAB-2715281F8966}"/>
              </a:ext>
            </a:extLst>
          </p:cNvPr>
          <p:cNvSpPr>
            <a:spLocks noGrp="1"/>
          </p:cNvSpPr>
          <p:nvPr>
            <p:ph type="title"/>
          </p:nvPr>
        </p:nvSpPr>
        <p:spPr/>
        <p:txBody>
          <a:bodyPr/>
          <a:lstStyle/>
          <a:p>
            <a:r>
              <a:rPr lang="en-US" dirty="0"/>
              <a:t>Main papers</a:t>
            </a:r>
          </a:p>
        </p:txBody>
      </p:sp>
      <p:graphicFrame>
        <p:nvGraphicFramePr>
          <p:cNvPr id="4" name="Table 4">
            <a:extLst>
              <a:ext uri="{FF2B5EF4-FFF2-40B4-BE49-F238E27FC236}">
                <a16:creationId xmlns:a16="http://schemas.microsoft.com/office/drawing/2014/main" id="{94ED286C-0810-EE4D-9167-97B38B7F66AD}"/>
              </a:ext>
            </a:extLst>
          </p:cNvPr>
          <p:cNvGraphicFramePr>
            <a:graphicFrameLocks noGrp="1"/>
          </p:cNvGraphicFramePr>
          <p:nvPr>
            <p:ph idx="1"/>
            <p:extLst>
              <p:ext uri="{D42A27DB-BD31-4B8C-83A1-F6EECF244321}">
                <p14:modId xmlns:p14="http://schemas.microsoft.com/office/powerpoint/2010/main" val="4262107590"/>
              </p:ext>
            </p:extLst>
          </p:nvPr>
        </p:nvGraphicFramePr>
        <p:xfrm>
          <a:off x="1141411" y="1868488"/>
          <a:ext cx="9906000" cy="4455160"/>
        </p:xfrm>
        <a:graphic>
          <a:graphicData uri="http://schemas.openxmlformats.org/drawingml/2006/table">
            <a:tbl>
              <a:tblPr firstRow="1" bandRow="1">
                <a:tableStyleId>{5C22544A-7EE6-4342-B048-85BDC9FD1C3A}</a:tableStyleId>
              </a:tblPr>
              <a:tblGrid>
                <a:gridCol w="4878387">
                  <a:extLst>
                    <a:ext uri="{9D8B030D-6E8A-4147-A177-3AD203B41FA5}">
                      <a16:colId xmlns:a16="http://schemas.microsoft.com/office/drawing/2014/main" val="2427539714"/>
                    </a:ext>
                  </a:extLst>
                </a:gridCol>
                <a:gridCol w="5027613">
                  <a:extLst>
                    <a:ext uri="{9D8B030D-6E8A-4147-A177-3AD203B41FA5}">
                      <a16:colId xmlns:a16="http://schemas.microsoft.com/office/drawing/2014/main" val="3325786561"/>
                    </a:ext>
                  </a:extLst>
                </a:gridCol>
              </a:tblGrid>
              <a:tr h="370840">
                <a:tc>
                  <a:txBody>
                    <a:bodyPr/>
                    <a:lstStyle/>
                    <a:p>
                      <a:r>
                        <a:rPr lang="en-US" sz="1600" dirty="0"/>
                        <a:t>Abstract</a:t>
                      </a:r>
                    </a:p>
                  </a:txBody>
                  <a:tcPr/>
                </a:tc>
                <a:tc>
                  <a:txBody>
                    <a:bodyPr/>
                    <a:lstStyle/>
                    <a:p>
                      <a:r>
                        <a:rPr lang="en-US" sz="1600" dirty="0"/>
                        <a:t>Citation</a:t>
                      </a:r>
                    </a:p>
                  </a:txBody>
                  <a:tcPr/>
                </a:tc>
                <a:extLst>
                  <a:ext uri="{0D108BD9-81ED-4DB2-BD59-A6C34878D82A}">
                    <a16:rowId xmlns:a16="http://schemas.microsoft.com/office/drawing/2014/main" val="3193902866"/>
                  </a:ext>
                </a:extLst>
              </a:tr>
              <a:tr h="370840">
                <a:tc>
                  <a:txBody>
                    <a:bodyPr/>
                    <a:lstStyle/>
                    <a:p>
                      <a:r>
                        <a:rPr lang="en-US" sz="1600" b="0" i="0" kern="1200" dirty="0">
                          <a:solidFill>
                            <a:schemeClr val="dk1"/>
                          </a:solidFill>
                          <a:effectLst/>
                          <a:latin typeface="+mn-lt"/>
                          <a:ea typeface="+mn-ea"/>
                          <a:cs typeface="+mn-cs"/>
                        </a:rPr>
                        <a:t>The proposed early warning system consists of five components, which includes the construction of mixed frequency investor sentiments that consider both macro and micro investor sentiments, the identification of stock market crisis, the determination of the forecast horizon using Ensemble Empirical Mode Decomposition (EEMD), the definition of the early warning signal, and the building of prediction model using artificial neural network (ANN)</a:t>
                      </a:r>
                      <a:endParaRPr lang="en-US" sz="1600" dirty="0"/>
                    </a:p>
                  </a:txBody>
                  <a:tcPr/>
                </a:tc>
                <a:tc>
                  <a:txBody>
                    <a:bodyPr/>
                    <a:lstStyle/>
                    <a:p>
                      <a:r>
                        <a:rPr lang="en-US" sz="1600" dirty="0"/>
                        <a:t>Lu, Shan &amp; Liu, </a:t>
                      </a:r>
                      <a:r>
                        <a:rPr lang="en-US" sz="1600" dirty="0" err="1"/>
                        <a:t>Chenhui</a:t>
                      </a:r>
                      <a:r>
                        <a:rPr lang="en-US" sz="1600" dirty="0"/>
                        <a:t> &amp; Chen, </a:t>
                      </a:r>
                      <a:r>
                        <a:rPr lang="en-US" sz="1600" dirty="0" err="1"/>
                        <a:t>Zhensong</a:t>
                      </a:r>
                      <a:r>
                        <a:rPr lang="en-US" sz="1600" dirty="0"/>
                        <a:t>. (2021). Predicting stock market crisis via market indicators and mixed frequency investor sentiments. Expert Systems with Applications. 186. 115844. 10.1016/j.eswa.2021.115844. </a:t>
                      </a:r>
                    </a:p>
                    <a:p>
                      <a:endParaRPr lang="en-US" sz="1600" dirty="0"/>
                    </a:p>
                    <a:p>
                      <a:r>
                        <a:rPr lang="en-US" sz="1600" dirty="0">
                          <a:solidFill>
                            <a:schemeClr val="bg1"/>
                          </a:solidFill>
                          <a:hlinkClick r:id="rId2">
                            <a:extLst>
                              <a:ext uri="{A12FA001-AC4F-418D-AE19-62706E023703}">
                                <ahyp:hlinkClr xmlns:ahyp="http://schemas.microsoft.com/office/drawing/2018/hyperlinkcolor" val="tx"/>
                              </a:ext>
                            </a:extLst>
                          </a:hlinkClick>
                        </a:rPr>
                        <a:t>https://www.researchgate.net/publication/354471601_Predicting_stock_market_crisis_via_market_indicators_and_mixed_frequency_investor_sentiments</a:t>
                      </a:r>
                      <a:endParaRPr lang="en-US" sz="1600" dirty="0">
                        <a:solidFill>
                          <a:schemeClr val="bg1"/>
                        </a:solidFill>
                      </a:endParaRPr>
                    </a:p>
                  </a:txBody>
                  <a:tcPr/>
                </a:tc>
                <a:extLst>
                  <a:ext uri="{0D108BD9-81ED-4DB2-BD59-A6C34878D82A}">
                    <a16:rowId xmlns:a16="http://schemas.microsoft.com/office/drawing/2014/main" val="322030603"/>
                  </a:ext>
                </a:extLst>
              </a:tr>
              <a:tr h="370840">
                <a:tc>
                  <a:txBody>
                    <a:bodyPr/>
                    <a:lstStyle/>
                    <a:p>
                      <a:r>
                        <a:rPr lang="en-US" sz="1600" b="0" i="0" kern="1200" dirty="0">
                          <a:solidFill>
                            <a:schemeClr val="dk1"/>
                          </a:solidFill>
                          <a:effectLst/>
                          <a:latin typeface="+mn-lt"/>
                          <a:ea typeface="+mn-ea"/>
                          <a:cs typeface="+mn-cs"/>
                        </a:rPr>
                        <a:t>NLP techniques to understand news sentiment of 87 companies among the most reported on Reuters for a period of 7 years</a:t>
                      </a:r>
                    </a:p>
                    <a:p>
                      <a:endParaRPr lang="en-US" sz="1600" b="0" i="0" kern="1200" dirty="0">
                        <a:solidFill>
                          <a:schemeClr val="dk1"/>
                        </a:solidFill>
                        <a:effectLst/>
                        <a:latin typeface="+mn-lt"/>
                        <a:ea typeface="+mn-ea"/>
                        <a:cs typeface="+mn-cs"/>
                      </a:endParaRPr>
                    </a:p>
                    <a:p>
                      <a:r>
                        <a:rPr lang="en-US" sz="1600" b="0" i="0" kern="1200" dirty="0">
                          <a:solidFill>
                            <a:schemeClr val="dk1"/>
                          </a:solidFill>
                          <a:effectLst/>
                          <a:latin typeface="+mn-lt"/>
                          <a:ea typeface="+mn-ea"/>
                          <a:cs typeface="+mn-cs"/>
                        </a:rPr>
                        <a:t>“Co-occurrence network”</a:t>
                      </a:r>
                      <a:endParaRPr lang="en-US" sz="1600" dirty="0"/>
                    </a:p>
                  </a:txBody>
                  <a:tcPr/>
                </a:tc>
                <a:tc>
                  <a:txBody>
                    <a:bodyPr/>
                    <a:lstStyle/>
                    <a:p>
                      <a:r>
                        <a:rPr lang="en-US" sz="1600" b="0" i="0" kern="1200" dirty="0">
                          <a:solidFill>
                            <a:schemeClr val="dk1"/>
                          </a:solidFill>
                          <a:effectLst/>
                          <a:latin typeface="+mn-lt"/>
                          <a:ea typeface="+mn-ea"/>
                          <a:cs typeface="+mn-cs"/>
                        </a:rPr>
                        <a:t>Wan, X., Yang, J., </a:t>
                      </a:r>
                      <a:r>
                        <a:rPr lang="en-US" sz="1600" b="0" i="0" kern="1200" dirty="0" err="1">
                          <a:solidFill>
                            <a:schemeClr val="dk1"/>
                          </a:solidFill>
                          <a:effectLst/>
                          <a:latin typeface="+mn-lt"/>
                          <a:ea typeface="+mn-ea"/>
                          <a:cs typeface="+mn-cs"/>
                        </a:rPr>
                        <a:t>Marinov</a:t>
                      </a:r>
                      <a:r>
                        <a:rPr lang="en-US" sz="1600" b="0" i="0" kern="1200" dirty="0">
                          <a:solidFill>
                            <a:schemeClr val="dk1"/>
                          </a:solidFill>
                          <a:effectLst/>
                          <a:latin typeface="+mn-lt"/>
                          <a:ea typeface="+mn-ea"/>
                          <a:cs typeface="+mn-cs"/>
                        </a:rPr>
                        <a:t>, S. </a:t>
                      </a:r>
                      <a:r>
                        <a:rPr lang="en-US" sz="1600" b="0" i="1" kern="1200" dirty="0">
                          <a:solidFill>
                            <a:schemeClr val="dk1"/>
                          </a:solidFill>
                          <a:effectLst/>
                          <a:latin typeface="+mn-lt"/>
                          <a:ea typeface="+mn-ea"/>
                          <a:cs typeface="+mn-cs"/>
                        </a:rPr>
                        <a:t>et al.</a:t>
                      </a:r>
                      <a:r>
                        <a:rPr lang="en-US" sz="1600" b="0" i="0" kern="1200" dirty="0">
                          <a:solidFill>
                            <a:schemeClr val="dk1"/>
                          </a:solidFill>
                          <a:effectLst/>
                          <a:latin typeface="+mn-lt"/>
                          <a:ea typeface="+mn-ea"/>
                          <a:cs typeface="+mn-cs"/>
                        </a:rPr>
                        <a:t> Sentiment correlation in financial news networks and associated market movements. </a:t>
                      </a:r>
                      <a:r>
                        <a:rPr lang="en-US" sz="1600" b="0" i="1" kern="1200" dirty="0">
                          <a:solidFill>
                            <a:schemeClr val="dk1"/>
                          </a:solidFill>
                          <a:effectLst/>
                          <a:latin typeface="+mn-lt"/>
                          <a:ea typeface="+mn-ea"/>
                          <a:cs typeface="+mn-cs"/>
                        </a:rPr>
                        <a:t>Sci Rep</a:t>
                      </a:r>
                      <a:r>
                        <a:rPr lang="en-US" sz="1600" b="0" i="0" kern="120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11, </a:t>
                      </a:r>
                      <a:r>
                        <a:rPr lang="en-US" sz="1600" b="0" i="0" kern="1200" dirty="0">
                          <a:solidFill>
                            <a:schemeClr val="dk1"/>
                          </a:solidFill>
                          <a:effectLst/>
                          <a:latin typeface="+mn-lt"/>
                          <a:ea typeface="+mn-ea"/>
                          <a:cs typeface="+mn-cs"/>
                        </a:rPr>
                        <a:t>3062 (2021). https://</a:t>
                      </a:r>
                      <a:r>
                        <a:rPr lang="en-US" sz="1600" b="0" i="0" kern="1200" dirty="0" err="1">
                          <a:solidFill>
                            <a:schemeClr val="dk1"/>
                          </a:solidFill>
                          <a:effectLst/>
                          <a:latin typeface="+mn-lt"/>
                          <a:ea typeface="+mn-ea"/>
                          <a:cs typeface="+mn-cs"/>
                        </a:rPr>
                        <a:t>doi.org</a:t>
                      </a:r>
                      <a:r>
                        <a:rPr lang="en-US" sz="1600" b="0" i="0" kern="1200" dirty="0">
                          <a:solidFill>
                            <a:schemeClr val="dk1"/>
                          </a:solidFill>
                          <a:effectLst/>
                          <a:latin typeface="+mn-lt"/>
                          <a:ea typeface="+mn-ea"/>
                          <a:cs typeface="+mn-cs"/>
                        </a:rPr>
                        <a:t>/10.1038/s41598-021-82338-6</a:t>
                      </a:r>
                    </a:p>
                    <a:p>
                      <a:endParaRPr lang="en-US" sz="1600" dirty="0">
                        <a:solidFill>
                          <a:schemeClr val="bg1"/>
                        </a:solidFill>
                        <a:hlinkClick r:id="rId3">
                          <a:extLst>
                            <a:ext uri="{A12FA001-AC4F-418D-AE19-62706E023703}">
                              <ahyp:hlinkClr xmlns:ahyp="http://schemas.microsoft.com/office/drawing/2018/hyperlinkcolor" val="tx"/>
                            </a:ext>
                          </a:extLst>
                        </a:hlinkClick>
                      </a:endParaRPr>
                    </a:p>
                    <a:p>
                      <a:r>
                        <a:rPr lang="en-US" sz="1600" dirty="0">
                          <a:solidFill>
                            <a:schemeClr val="bg1"/>
                          </a:solidFill>
                          <a:hlinkClick r:id="rId3">
                            <a:extLst>
                              <a:ext uri="{A12FA001-AC4F-418D-AE19-62706E023703}">
                                <ahyp:hlinkClr xmlns:ahyp="http://schemas.microsoft.com/office/drawing/2018/hyperlinkcolor" val="tx"/>
                              </a:ext>
                            </a:extLst>
                          </a:hlinkClick>
                        </a:rPr>
                        <a:t>https://www.nature.com/articles/s41598-021-82338-6#MOESM1</a:t>
                      </a:r>
                      <a:r>
                        <a:rPr lang="en-US" sz="1600" dirty="0">
                          <a:solidFill>
                            <a:schemeClr val="bg1"/>
                          </a:solidFill>
                        </a:rPr>
                        <a:t> </a:t>
                      </a:r>
                    </a:p>
                  </a:txBody>
                  <a:tcPr/>
                </a:tc>
                <a:extLst>
                  <a:ext uri="{0D108BD9-81ED-4DB2-BD59-A6C34878D82A}">
                    <a16:rowId xmlns:a16="http://schemas.microsoft.com/office/drawing/2014/main" val="3559436"/>
                  </a:ext>
                </a:extLst>
              </a:tr>
            </a:tbl>
          </a:graphicData>
        </a:graphic>
      </p:graphicFrame>
    </p:spTree>
    <p:extLst>
      <p:ext uri="{BB962C8B-B14F-4D97-AF65-F5344CB8AC3E}">
        <p14:creationId xmlns:p14="http://schemas.microsoft.com/office/powerpoint/2010/main" val="3832649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F0B7B17-5C9B-9B45-95EF-B43E3B73834C}"/>
              </a:ext>
            </a:extLst>
          </p:cNvPr>
          <p:cNvSpPr>
            <a:spLocks noGrp="1"/>
          </p:cNvSpPr>
          <p:nvPr>
            <p:ph type="title"/>
          </p:nvPr>
        </p:nvSpPr>
        <p:spPr>
          <a:xfrm>
            <a:off x="1141413" y="618518"/>
            <a:ext cx="4459286" cy="1478570"/>
          </a:xfrm>
        </p:spPr>
        <p:txBody>
          <a:bodyPr>
            <a:normAutofit/>
          </a:bodyPr>
          <a:lstStyle/>
          <a:p>
            <a:r>
              <a:rPr lang="en-US" sz="3200" dirty="0"/>
              <a:t>Emotion </a:t>
            </a:r>
          </a:p>
        </p:txBody>
      </p:sp>
      <p:sp>
        <p:nvSpPr>
          <p:cNvPr id="3" name="Content Placeholder 2">
            <a:extLst>
              <a:ext uri="{FF2B5EF4-FFF2-40B4-BE49-F238E27FC236}">
                <a16:creationId xmlns:a16="http://schemas.microsoft.com/office/drawing/2014/main" id="{D047DA89-EC3F-BF49-AF04-AA180BDDDB0E}"/>
              </a:ext>
            </a:extLst>
          </p:cNvPr>
          <p:cNvSpPr>
            <a:spLocks noGrp="1"/>
          </p:cNvSpPr>
          <p:nvPr>
            <p:ph idx="1"/>
          </p:nvPr>
        </p:nvSpPr>
        <p:spPr>
          <a:xfrm>
            <a:off x="1141412" y="2249487"/>
            <a:ext cx="4459287" cy="3965046"/>
          </a:xfrm>
        </p:spPr>
        <p:txBody>
          <a:bodyPr>
            <a:normAutofit/>
          </a:bodyPr>
          <a:lstStyle/>
          <a:p>
            <a:r>
              <a:rPr lang="en-US" sz="2000" dirty="0"/>
              <a:t>Most do simple sentiment between values 0,1 (binary) or float (-1 to 1)</a:t>
            </a:r>
          </a:p>
          <a:p>
            <a:r>
              <a:rPr lang="en-US" dirty="0"/>
              <a:t>joy, trust, fear, surprise, sadness, disgust, anger, anticipation</a:t>
            </a:r>
          </a:p>
          <a:p>
            <a:pPr marL="0" indent="0">
              <a:buNone/>
            </a:pPr>
            <a:endParaRPr lang="en-US" sz="2000" dirty="0"/>
          </a:p>
        </p:txBody>
      </p:sp>
      <p:pic>
        <p:nvPicPr>
          <p:cNvPr id="1026" name="Picture 2">
            <a:extLst>
              <a:ext uri="{FF2B5EF4-FFF2-40B4-BE49-F238E27FC236}">
                <a16:creationId xmlns:a16="http://schemas.microsoft.com/office/drawing/2014/main" id="{65DF223E-4B42-7247-A012-287C39EB11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688386"/>
            <a:ext cx="5456279" cy="545627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793038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DF93189-26B9-CF41-8339-C679F99A93A7}"/>
              </a:ext>
            </a:extLst>
          </p:cNvPr>
          <p:cNvSpPr>
            <a:spLocks noGrp="1"/>
          </p:cNvSpPr>
          <p:nvPr>
            <p:ph type="title"/>
          </p:nvPr>
        </p:nvSpPr>
        <p:spPr>
          <a:xfrm>
            <a:off x="1141413" y="618518"/>
            <a:ext cx="4459286" cy="1478570"/>
          </a:xfrm>
        </p:spPr>
        <p:txBody>
          <a:bodyPr>
            <a:normAutofit/>
          </a:bodyPr>
          <a:lstStyle/>
          <a:p>
            <a:r>
              <a:rPr lang="en-US" sz="3200" dirty="0"/>
              <a:t>Co-occurrence</a:t>
            </a:r>
          </a:p>
        </p:txBody>
      </p:sp>
      <p:sp>
        <p:nvSpPr>
          <p:cNvPr id="3" name="Content Placeholder 2">
            <a:extLst>
              <a:ext uri="{FF2B5EF4-FFF2-40B4-BE49-F238E27FC236}">
                <a16:creationId xmlns:a16="http://schemas.microsoft.com/office/drawing/2014/main" id="{8B2083A2-94B3-0642-80A1-6832A05925D8}"/>
              </a:ext>
            </a:extLst>
          </p:cNvPr>
          <p:cNvSpPr>
            <a:spLocks noGrp="1"/>
          </p:cNvSpPr>
          <p:nvPr>
            <p:ph idx="1"/>
          </p:nvPr>
        </p:nvSpPr>
        <p:spPr>
          <a:xfrm>
            <a:off x="1141412" y="2249487"/>
            <a:ext cx="4459287" cy="3965046"/>
          </a:xfrm>
        </p:spPr>
        <p:txBody>
          <a:bodyPr>
            <a:normAutofit/>
          </a:bodyPr>
          <a:lstStyle/>
          <a:p>
            <a:r>
              <a:rPr lang="en-US" dirty="0"/>
              <a:t>Co-occurrence network and sentiment distribution</a:t>
            </a:r>
            <a:endParaRPr lang="en-US" sz="2000" dirty="0"/>
          </a:p>
        </p:txBody>
      </p:sp>
      <p:pic>
        <p:nvPicPr>
          <p:cNvPr id="2050" name="Picture 2" descr="figure 1">
            <a:extLst>
              <a:ext uri="{FF2B5EF4-FFF2-40B4-BE49-F238E27FC236}">
                <a16:creationId xmlns:a16="http://schemas.microsoft.com/office/drawing/2014/main" id="{EDD0A053-0A68-2D40-A2D4-5E05438306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206733"/>
            <a:ext cx="5456279" cy="441958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4002239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9CBD-6883-E14C-BADA-EED55888F1A2}"/>
              </a:ext>
            </a:extLst>
          </p:cNvPr>
          <p:cNvSpPr>
            <a:spLocks noGrp="1"/>
          </p:cNvSpPr>
          <p:nvPr>
            <p:ph type="title"/>
          </p:nvPr>
        </p:nvSpPr>
        <p:spPr/>
        <p:txBody>
          <a:bodyPr/>
          <a:lstStyle/>
          <a:p>
            <a:r>
              <a:rPr lang="en-US" dirty="0"/>
              <a:t>Bringing it together</a:t>
            </a:r>
          </a:p>
        </p:txBody>
      </p:sp>
      <p:sp>
        <p:nvSpPr>
          <p:cNvPr id="3" name="Content Placeholder 2">
            <a:extLst>
              <a:ext uri="{FF2B5EF4-FFF2-40B4-BE49-F238E27FC236}">
                <a16:creationId xmlns:a16="http://schemas.microsoft.com/office/drawing/2014/main" id="{956CADA0-4FC4-484B-BB25-4379A65E0DA6}"/>
              </a:ext>
            </a:extLst>
          </p:cNvPr>
          <p:cNvSpPr>
            <a:spLocks noGrp="1"/>
          </p:cNvSpPr>
          <p:nvPr>
            <p:ph idx="1"/>
          </p:nvPr>
        </p:nvSpPr>
        <p:spPr/>
        <p:txBody>
          <a:bodyPr>
            <a:normAutofit fontScale="92500" lnSpcReduction="10000"/>
          </a:bodyPr>
          <a:lstStyle/>
          <a:p>
            <a:r>
              <a:rPr lang="en-US" dirty="0"/>
              <a:t>Request: </a:t>
            </a:r>
          </a:p>
          <a:p>
            <a:pPr lvl="1"/>
            <a:r>
              <a:rPr lang="en-US" dirty="0" err="1"/>
              <a:t>NewsCatcher</a:t>
            </a:r>
            <a:r>
              <a:rPr lang="en-US" dirty="0"/>
              <a:t> (data goes back 2 years)</a:t>
            </a:r>
          </a:p>
          <a:p>
            <a:pPr lvl="1"/>
            <a:r>
              <a:rPr lang="en-US" dirty="0"/>
              <a:t>Amazon </a:t>
            </a:r>
            <a:r>
              <a:rPr lang="en-US" dirty="0" err="1"/>
              <a:t>Sagemaker</a:t>
            </a:r>
            <a:r>
              <a:rPr lang="en-US" dirty="0"/>
              <a:t> – Ground Truth Labeling of news data with emotion</a:t>
            </a:r>
          </a:p>
          <a:p>
            <a:r>
              <a:rPr lang="en-US" dirty="0"/>
              <a:t>Datasets:</a:t>
            </a:r>
          </a:p>
          <a:p>
            <a:pPr lvl="1"/>
            <a:r>
              <a:rPr lang="en-US" dirty="0"/>
              <a:t>Emotion Dataset</a:t>
            </a:r>
          </a:p>
          <a:p>
            <a:pPr lvl="2"/>
            <a:r>
              <a:rPr lang="en-US" dirty="0">
                <a:hlinkClick r:id="rId2"/>
              </a:rPr>
              <a:t>https://aclanthology.org/D18-1404.pdf</a:t>
            </a:r>
            <a:endParaRPr lang="en-US" dirty="0"/>
          </a:p>
          <a:p>
            <a:pPr lvl="2"/>
            <a:r>
              <a:rPr lang="en-US" dirty="0">
                <a:hlinkClick r:id="rId3"/>
              </a:rPr>
              <a:t>https://huggingface.co/datasets/emotion</a:t>
            </a:r>
            <a:r>
              <a:rPr lang="en-US" dirty="0"/>
              <a:t> </a:t>
            </a:r>
          </a:p>
          <a:p>
            <a:pPr lvl="1"/>
            <a:r>
              <a:rPr lang="en-US" dirty="0"/>
              <a:t> Financial dataset (used for </a:t>
            </a:r>
            <a:r>
              <a:rPr lang="en-US" dirty="0" err="1"/>
              <a:t>FinBERT</a:t>
            </a:r>
            <a:r>
              <a:rPr lang="en-US" dirty="0"/>
              <a:t>)</a:t>
            </a:r>
          </a:p>
          <a:p>
            <a:pPr lvl="2"/>
            <a:r>
              <a:rPr lang="en-US" dirty="0">
                <a:hlinkClick r:id="rId4"/>
              </a:rPr>
              <a:t>https://huggingface.co/datasets/financial_phrasebank</a:t>
            </a:r>
            <a:r>
              <a:rPr lang="en-US" dirty="0"/>
              <a:t> </a:t>
            </a:r>
          </a:p>
          <a:p>
            <a:pPr lvl="1"/>
            <a:endParaRPr lang="en-US" dirty="0"/>
          </a:p>
        </p:txBody>
      </p:sp>
    </p:spTree>
    <p:extLst>
      <p:ext uri="{BB962C8B-B14F-4D97-AF65-F5344CB8AC3E}">
        <p14:creationId xmlns:p14="http://schemas.microsoft.com/office/powerpoint/2010/main" val="170397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F6C3-00B2-D44B-BC5D-C8F872E918D9}"/>
              </a:ext>
            </a:extLst>
          </p:cNvPr>
          <p:cNvSpPr>
            <a:spLocks noGrp="1"/>
          </p:cNvSpPr>
          <p:nvPr>
            <p:ph type="title"/>
          </p:nvPr>
        </p:nvSpPr>
        <p:spPr/>
        <p:txBody>
          <a:bodyPr/>
          <a:lstStyle/>
          <a:p>
            <a:r>
              <a:rPr lang="en-US" dirty="0"/>
              <a:t>NLP Component</a:t>
            </a:r>
          </a:p>
        </p:txBody>
      </p:sp>
      <p:sp>
        <p:nvSpPr>
          <p:cNvPr id="3" name="Content Placeholder 2">
            <a:extLst>
              <a:ext uri="{FF2B5EF4-FFF2-40B4-BE49-F238E27FC236}">
                <a16:creationId xmlns:a16="http://schemas.microsoft.com/office/drawing/2014/main" id="{37CF7CF5-9BF9-5D4A-80B5-2532700880BE}"/>
              </a:ext>
            </a:extLst>
          </p:cNvPr>
          <p:cNvSpPr>
            <a:spLocks noGrp="1"/>
          </p:cNvSpPr>
          <p:nvPr>
            <p:ph idx="1"/>
          </p:nvPr>
        </p:nvSpPr>
        <p:spPr/>
        <p:txBody>
          <a:bodyPr>
            <a:normAutofit lnSpcReduction="10000"/>
          </a:bodyPr>
          <a:lstStyle/>
          <a:p>
            <a:r>
              <a:rPr lang="en-US" dirty="0"/>
              <a:t>Named Entity Recognition create co-occurrence network based on sector / macro (vs individual companies); may require much larger company list than what was used by Lu, Shan &amp; Liu, </a:t>
            </a:r>
            <a:r>
              <a:rPr lang="en-US" dirty="0" err="1"/>
              <a:t>Chenhui</a:t>
            </a:r>
            <a:r>
              <a:rPr lang="en-US" dirty="0"/>
              <a:t> &amp; Chen, </a:t>
            </a:r>
            <a:r>
              <a:rPr lang="en-US" dirty="0" err="1"/>
              <a:t>Zhensong</a:t>
            </a:r>
            <a:r>
              <a:rPr lang="en-US" dirty="0"/>
              <a:t>. (2021). Rather than co-occurrence between companies aggregate the companies into sectors and see co-occurrence between any sectors </a:t>
            </a:r>
          </a:p>
          <a:p>
            <a:r>
              <a:rPr lang="en-US" dirty="0"/>
              <a:t>Emotion analysis over simple sentiment – hypothesis is that fear vs negative and anticipation vs positive would be better predictors of market movement tied to media.</a:t>
            </a:r>
          </a:p>
        </p:txBody>
      </p:sp>
    </p:spTree>
    <p:extLst>
      <p:ext uri="{BB962C8B-B14F-4D97-AF65-F5344CB8AC3E}">
        <p14:creationId xmlns:p14="http://schemas.microsoft.com/office/powerpoint/2010/main" val="1183351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extLst>
              <p:ext uri="{D42A27DB-BD31-4B8C-83A1-F6EECF244321}">
                <p14:modId xmlns:p14="http://schemas.microsoft.com/office/powerpoint/2010/main" val="387283815"/>
              </p:ext>
            </p:extLst>
          </p:nvPr>
        </p:nvGraphicFramePr>
        <p:xfrm>
          <a:off x="1141413" y="2835752"/>
          <a:ext cx="9016947" cy="3384472"/>
        </p:xfrm>
        <a:graphic>
          <a:graphicData uri="http://schemas.openxmlformats.org/drawingml/2006/table">
            <a:tbl>
              <a:tblPr>
                <a:tableStyleId>{08FB837D-C827-4EFA-A057-4D05807E0F7C}</a:tableStyleId>
              </a:tblPr>
              <a:tblGrid>
                <a:gridCol w="2642814">
                  <a:extLst>
                    <a:ext uri="{9D8B030D-6E8A-4147-A177-3AD203B41FA5}">
                      <a16:colId xmlns:a16="http://schemas.microsoft.com/office/drawing/2014/main" val="1990999916"/>
                    </a:ext>
                  </a:extLst>
                </a:gridCol>
                <a:gridCol w="2616813">
                  <a:extLst>
                    <a:ext uri="{9D8B030D-6E8A-4147-A177-3AD203B41FA5}">
                      <a16:colId xmlns:a16="http://schemas.microsoft.com/office/drawing/2014/main" val="1549144733"/>
                    </a:ext>
                  </a:extLst>
                </a:gridCol>
                <a:gridCol w="3757320">
                  <a:extLst>
                    <a:ext uri="{9D8B030D-6E8A-4147-A177-3AD203B41FA5}">
                      <a16:colId xmlns:a16="http://schemas.microsoft.com/office/drawing/2014/main" val="3418871647"/>
                    </a:ext>
                  </a:extLst>
                </a:gridCol>
              </a:tblGrid>
              <a:tr h="241748">
                <a:tc>
                  <a:txBody>
                    <a:bodyPr/>
                    <a:lstStyle/>
                    <a:p>
                      <a:pPr algn="l" fontAlgn="t">
                        <a:spcBef>
                          <a:spcPts val="0"/>
                        </a:spcBef>
                        <a:spcAft>
                          <a:spcPts val="1000"/>
                        </a:spcAft>
                      </a:pPr>
                      <a:r>
                        <a:rPr lang="en-US" sz="1400" b="1" u="none" strike="noStrike">
                          <a:effectLst/>
                          <a:latin typeface="+mn-lt"/>
                        </a:rPr>
                        <a:t>ETF</a:t>
                      </a:r>
                      <a:endParaRPr lang="en-US" sz="1400" b="0" i="0" u="none" strike="noStrike">
                        <a:effectLst/>
                        <a:latin typeface="+mn-lt"/>
                      </a:endParaRPr>
                    </a:p>
                  </a:txBody>
                  <a:tcPr marL="77566" marR="77566" marT="10773" marB="0"/>
                </a:tc>
                <a:tc>
                  <a:txBody>
                    <a:bodyPr/>
                    <a:lstStyle/>
                    <a:p>
                      <a:pPr algn="l" fontAlgn="t">
                        <a:spcBef>
                          <a:spcPts val="0"/>
                        </a:spcBef>
                        <a:spcAft>
                          <a:spcPts val="1000"/>
                        </a:spcAft>
                      </a:pPr>
                      <a:r>
                        <a:rPr lang="en-US" sz="1400" b="1" u="none" strike="noStrike">
                          <a:effectLst/>
                          <a:latin typeface="+mn-lt"/>
                        </a:rPr>
                        <a:t>Sector</a:t>
                      </a:r>
                      <a:endParaRPr lang="en-US" sz="1400" b="0" i="0" u="none" strike="noStrike">
                        <a:effectLst/>
                        <a:latin typeface="+mn-lt"/>
                      </a:endParaRPr>
                    </a:p>
                  </a:txBody>
                  <a:tcPr marL="77566" marR="77566" marT="10773" marB="0"/>
                </a:tc>
                <a:tc>
                  <a:txBody>
                    <a:bodyPr/>
                    <a:lstStyle/>
                    <a:p>
                      <a:pPr algn="l" fontAlgn="t">
                        <a:spcBef>
                          <a:spcPts val="0"/>
                        </a:spcBef>
                        <a:spcAft>
                          <a:spcPts val="1000"/>
                        </a:spcAft>
                      </a:pPr>
                      <a:r>
                        <a:rPr lang="en-US" sz="1400" b="0" i="0" u="none" strike="noStrike" dirty="0">
                          <a:effectLst/>
                          <a:latin typeface="+mn-lt"/>
                        </a:rPr>
                        <a:t>Companies</a:t>
                      </a: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400" b="0" u="none" strike="noStrike" dirty="0">
                          <a:effectLst/>
                          <a:latin typeface="+mn-lt"/>
                        </a:rPr>
                        <a:t>XLE (Energy Select)</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Energy </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400" b="0" u="none" strike="noStrike" dirty="0">
                          <a:effectLst/>
                          <a:latin typeface="+mn-lt"/>
                        </a:rPr>
                        <a:t>GDX (Gold)</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Gold Miners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400" b="0" u="none" strike="noStrike" dirty="0">
                          <a:effectLst/>
                          <a:latin typeface="+mn-lt"/>
                        </a:rPr>
                        <a:t>XLB</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Materials</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400" b="0" u="none" strike="noStrike" dirty="0">
                          <a:effectLst/>
                          <a:latin typeface="+mn-lt"/>
                        </a:rPr>
                        <a:t>DIA</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Industrials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400" b="0" u="none" strike="noStrike" dirty="0">
                          <a:effectLst/>
                          <a:latin typeface="+mn-lt"/>
                        </a:rPr>
                        <a:t>XLY</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Consumer Discretionary</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400" b="0" u="none" strike="noStrike" dirty="0">
                          <a:effectLst/>
                          <a:latin typeface="+mn-lt"/>
                        </a:rPr>
                        <a:t>XLP</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Consumer Staples</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400" b="0" u="none" strike="noStrike" dirty="0">
                          <a:effectLst/>
                          <a:latin typeface="+mn-lt"/>
                        </a:rPr>
                        <a:t>XLV</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Health Care</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400" b="0" u="none" strike="noStrike" dirty="0">
                          <a:effectLst/>
                          <a:latin typeface="+mn-lt"/>
                        </a:rPr>
                        <a:t>XLF</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Financials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400" b="0" u="none" strike="noStrike" dirty="0">
                          <a:effectLst/>
                          <a:latin typeface="+mn-lt"/>
                        </a:rPr>
                        <a:t>XLK</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Technology</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400" b="0" u="none" strike="noStrike" dirty="0">
                          <a:effectLst/>
                          <a:latin typeface="+mn-lt"/>
                        </a:rPr>
                        <a:t>IYZ</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Telecommunication</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400" b="0" u="none" strike="noStrike" dirty="0">
                          <a:effectLst/>
                          <a:latin typeface="+mn-lt"/>
                        </a:rPr>
                        <a:t>XLU</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Utilities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400" b="0" u="none" strike="noStrike" dirty="0">
                          <a:effectLst/>
                          <a:latin typeface="+mn-lt"/>
                        </a:rPr>
                        <a:t>VNQ</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Real estate</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4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400" b="0" i="0" u="none" strike="noStrike" dirty="0">
                          <a:effectLst/>
                          <a:latin typeface="+mn-lt"/>
                        </a:rPr>
                        <a:t>S&amp;P 500</a:t>
                      </a: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838360" cy="369332"/>
          </a:xfrm>
          <a:prstGeom prst="rect">
            <a:avLst/>
          </a:prstGeom>
        </p:spPr>
        <p:txBody>
          <a:bodyPr wrap="squar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
        <p:nvSpPr>
          <p:cNvPr id="7" name="TextBox 6">
            <a:extLst>
              <a:ext uri="{FF2B5EF4-FFF2-40B4-BE49-F238E27FC236}">
                <a16:creationId xmlns:a16="http://schemas.microsoft.com/office/drawing/2014/main" id="{D5799ECE-43BB-F64B-BD35-F1403687B1CE}"/>
              </a:ext>
            </a:extLst>
          </p:cNvPr>
          <p:cNvSpPr txBox="1"/>
          <p:nvPr/>
        </p:nvSpPr>
        <p:spPr>
          <a:xfrm>
            <a:off x="3877363" y="2466420"/>
            <a:ext cx="2757486" cy="369332"/>
          </a:xfrm>
          <a:prstGeom prst="rect">
            <a:avLst/>
          </a:prstGeom>
          <a:noFill/>
        </p:spPr>
        <p:txBody>
          <a:bodyPr wrap="none" rtlCol="0">
            <a:spAutoFit/>
          </a:bodyPr>
          <a:lstStyle/>
          <a:p>
            <a:r>
              <a:rPr lang="en-US" dirty="0">
                <a:solidFill>
                  <a:schemeClr val="bg1"/>
                </a:solidFill>
              </a:rPr>
              <a:t>12 sectors – 120 companies</a:t>
            </a:r>
          </a:p>
        </p:txBody>
      </p:sp>
    </p:spTree>
    <p:extLst>
      <p:ext uri="{BB962C8B-B14F-4D97-AF65-F5344CB8AC3E}">
        <p14:creationId xmlns:p14="http://schemas.microsoft.com/office/powerpoint/2010/main" val="11702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2840167154"/>
              </p:ext>
            </p:extLst>
          </p:nvPr>
        </p:nvGraphicFramePr>
        <p:xfrm>
          <a:off x="4246121" y="161383"/>
          <a:ext cx="7732902" cy="1745829"/>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14/15</a:t>
                      </a:r>
                    </a:p>
                  </a:txBody>
                  <a:tcPr marL="167640" marR="167640" marT="83820" marB="83820"/>
                </a:tc>
                <a:tc>
                  <a:txBody>
                    <a:bodyPr/>
                    <a:lstStyle/>
                    <a:p>
                      <a:r>
                        <a:rPr lang="en-US" sz="1200" dirty="0"/>
                        <a:t>Knowledge-Driven Based event embedding </a:t>
                      </a:r>
                    </a:p>
                    <a:p>
                      <a:r>
                        <a:rPr lang="en-US" sz="1200" b="0" i="0" kern="1200" dirty="0" err="1">
                          <a:solidFill>
                            <a:schemeClr val="tx1"/>
                          </a:solidFill>
                          <a:effectLst/>
                          <a:latin typeface="+mn-lt"/>
                          <a:ea typeface="+mn-ea"/>
                          <a:cs typeface="+mn-cs"/>
                        </a:rPr>
                        <a:t>Paulheim</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2016</a:t>
                      </a:r>
                      <a:r>
                        <a:rPr lang="en-US" sz="1200" b="0" i="0" kern="1200" dirty="0">
                          <a:solidFill>
                            <a:schemeClr val="tx1"/>
                          </a:solidFill>
                          <a:effectLst/>
                          <a:latin typeface="+mn-lt"/>
                          <a:ea typeface="+mn-ea"/>
                          <a:cs typeface="+mn-cs"/>
                        </a:rPr>
                        <a:t>) http://</a:t>
                      </a:r>
                      <a:r>
                        <a:rPr lang="en-US" sz="1200" b="0" i="0" kern="1200" dirty="0" err="1">
                          <a:solidFill>
                            <a:schemeClr val="tx1"/>
                          </a:solidFill>
                          <a:effectLst/>
                          <a:latin typeface="+mn-lt"/>
                          <a:ea typeface="+mn-ea"/>
                          <a:cs typeface="+mn-cs"/>
                        </a:rPr>
                        <a:t>www.semantic</a:t>
                      </a:r>
                      <a:r>
                        <a:rPr lang="en-US" sz="1200" b="0" i="0" kern="1200" dirty="0">
                          <a:solidFill>
                            <a:schemeClr val="tx1"/>
                          </a:solidFill>
                          <a:effectLst/>
                          <a:latin typeface="+mn-lt"/>
                          <a:ea typeface="+mn-ea"/>
                          <a:cs typeface="+mn-cs"/>
                        </a:rPr>
                        <a:t>-web-</a:t>
                      </a:r>
                      <a:r>
                        <a:rPr lang="en-US" sz="1200" b="0" i="0" kern="1200" dirty="0" err="1">
                          <a:solidFill>
                            <a:schemeClr val="tx1"/>
                          </a:solidFill>
                          <a:effectLst/>
                          <a:latin typeface="+mn-lt"/>
                          <a:ea typeface="+mn-ea"/>
                          <a:cs typeface="+mn-cs"/>
                        </a:rPr>
                        <a:t>journal.net</a:t>
                      </a:r>
                      <a:r>
                        <a:rPr lang="en-US" sz="1200" b="0" i="0" kern="1200" dirty="0">
                          <a:solidFill>
                            <a:schemeClr val="tx1"/>
                          </a:solidFill>
                          <a:effectLst/>
                          <a:latin typeface="+mn-lt"/>
                          <a:ea typeface="+mn-ea"/>
                          <a:cs typeface="+mn-cs"/>
                        </a:rPr>
                        <a:t>/system/files/swj1167.pdf</a:t>
                      </a:r>
                      <a:endParaRPr lang="en-US" sz="1000" dirty="0">
                        <a:solidFill>
                          <a:schemeClr val="tx1"/>
                        </a:solidFill>
                        <a:latin typeface="+mn-lt"/>
                      </a:endParaRPr>
                    </a:p>
                  </a:txBody>
                  <a:tcPr marL="167640" marR="167640" marT="83820" marB="83820"/>
                </a:tc>
                <a:tc>
                  <a:txBody>
                    <a:bodyPr/>
                    <a:lstStyle/>
                    <a:p>
                      <a:r>
                        <a:rPr lang="en-US" sz="1200" dirty="0"/>
                        <a:t>Design of embedding</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16</a:t>
                      </a:r>
                    </a:p>
                  </a:txBody>
                  <a:tcPr marL="167640" marR="167640" marT="83820" marB="83820"/>
                </a:tc>
                <a:tc>
                  <a:txBody>
                    <a:bodyPr/>
                    <a:lstStyle/>
                    <a:p>
                      <a:r>
                        <a:rPr lang="en-US" sz="1200" dirty="0"/>
                        <a:t>Prepare for phase 2</a:t>
                      </a:r>
                      <a:endParaRPr lang="en-US" sz="1200" dirty="0">
                        <a:solidFill>
                          <a:schemeClr val="tx2"/>
                        </a:solidFill>
                      </a:endParaRP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4091832062"/>
                  </a:ext>
                </a:extLst>
              </a:tr>
            </a:tbl>
          </a:graphicData>
        </a:graphic>
      </p:graphicFrame>
      <p:pic>
        <p:nvPicPr>
          <p:cNvPr id="64" name="Graphic 63" descr="Checkbox Checked with solid fill">
            <a:extLst>
              <a:ext uri="{FF2B5EF4-FFF2-40B4-BE49-F238E27FC236}">
                <a16:creationId xmlns:a16="http://schemas.microsoft.com/office/drawing/2014/main" id="{307D8BB3-F5CF-544D-9D85-EE5DE21596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8261" y="495962"/>
            <a:ext cx="647700" cy="647700"/>
          </a:xfrm>
          <a:prstGeom prst="rect">
            <a:avLst/>
          </a:prstGeom>
        </p:spPr>
      </p:pic>
    </p:spTree>
    <p:extLst>
      <p:ext uri="{BB962C8B-B14F-4D97-AF65-F5344CB8AC3E}">
        <p14:creationId xmlns:p14="http://schemas.microsoft.com/office/powerpoint/2010/main" val="104739717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91" name="Group 190">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92" name="Group 191">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4"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5"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16"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1"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9"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93" name="Group 192">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9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23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C97165-F87C-8E4E-AACD-E5955A9B80F9}"/>
              </a:ext>
            </a:extLst>
          </p:cNvPr>
          <p:cNvSpPr>
            <a:spLocks noGrp="1"/>
          </p:cNvSpPr>
          <p:nvPr>
            <p:ph type="title"/>
          </p:nvPr>
        </p:nvSpPr>
        <p:spPr>
          <a:xfrm>
            <a:off x="8036041" y="618518"/>
            <a:ext cx="3281003" cy="1478570"/>
          </a:xfrm>
        </p:spPr>
        <p:txBody>
          <a:bodyPr vert="horz" lIns="91440" tIns="45720" rIns="91440" bIns="45720" rtlCol="0" anchor="b">
            <a:normAutofit/>
          </a:bodyPr>
          <a:lstStyle/>
          <a:p>
            <a:pPr marL="0" marR="0" lvl="0" indent="0" fontAlgn="base">
              <a:spcAft>
                <a:spcPct val="0"/>
              </a:spcAft>
              <a:buClrTx/>
              <a:buSzTx/>
              <a:tabLst/>
            </a:pPr>
            <a:r>
              <a:rPr kumimoji="0" lang="en-US" altLang="en-US" sz="2800" b="1" i="0" u="none" strike="noStrike" normalizeH="0">
                <a:ln>
                  <a:noFill/>
                </a:ln>
                <a:solidFill>
                  <a:srgbClr val="FFFFFF"/>
                </a:solidFill>
                <a:effectLst/>
              </a:rPr>
              <a:t>Top 10 Holdings (76.93% of Total Assets)</a:t>
            </a:r>
          </a:p>
        </p:txBody>
      </p:sp>
      <p:sp useBgFill="1">
        <p:nvSpPr>
          <p:cNvPr id="234"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FC1B5083-D355-8776-404F-8714F2A9E494}"/>
              </a:ext>
            </a:extLst>
          </p:cNvPr>
          <p:cNvSpPr>
            <a:spLocks noGrp="1"/>
          </p:cNvSpPr>
          <p:nvPr>
            <p:ph idx="1"/>
          </p:nvPr>
        </p:nvSpPr>
        <p:spPr>
          <a:xfrm>
            <a:off x="8036041" y="2249487"/>
            <a:ext cx="3281004" cy="3541714"/>
          </a:xfrm>
        </p:spPr>
        <p:txBody>
          <a:bodyPr vert="horz" lIns="91440" tIns="45720" rIns="91440" bIns="45720" rtlCol="0">
            <a:normAutofit/>
          </a:bodyPr>
          <a:lstStyle/>
          <a:p>
            <a:pPr marL="0" indent="0">
              <a:buNone/>
            </a:pPr>
            <a:r>
              <a:rPr lang="en-US" sz="1800" cap="all">
                <a:solidFill>
                  <a:srgbClr val="FFFFFF"/>
                </a:solidFill>
              </a:rPr>
              <a:t>Energy</a:t>
            </a:r>
          </a:p>
        </p:txBody>
      </p:sp>
      <p:graphicFrame>
        <p:nvGraphicFramePr>
          <p:cNvPr id="10" name="Content Placeholder 5">
            <a:extLst>
              <a:ext uri="{FF2B5EF4-FFF2-40B4-BE49-F238E27FC236}">
                <a16:creationId xmlns:a16="http://schemas.microsoft.com/office/drawing/2014/main" id="{FFD16CDA-4E15-C343-9EB3-0DFE78CD3256}"/>
              </a:ext>
            </a:extLst>
          </p:cNvPr>
          <p:cNvGraphicFramePr>
            <a:graphicFrameLocks/>
          </p:cNvGraphicFramePr>
          <p:nvPr>
            <p:extLst>
              <p:ext uri="{D42A27DB-BD31-4B8C-83A1-F6EECF244321}">
                <p14:modId xmlns:p14="http://schemas.microsoft.com/office/powerpoint/2010/main" val="765823872"/>
              </p:ext>
            </p:extLst>
          </p:nvPr>
        </p:nvGraphicFramePr>
        <p:xfrm>
          <a:off x="1118988" y="1271863"/>
          <a:ext cx="6112383" cy="4308821"/>
        </p:xfrm>
        <a:graphic>
          <a:graphicData uri="http://schemas.openxmlformats.org/drawingml/2006/table">
            <a:tbl>
              <a:tblPr firstRow="1" bandRow="1">
                <a:tableStyleId>{793D81CF-94F2-401A-BA57-92F5A7B2D0C5}</a:tableStyleId>
              </a:tblPr>
              <a:tblGrid>
                <a:gridCol w="2976991">
                  <a:extLst>
                    <a:ext uri="{9D8B030D-6E8A-4147-A177-3AD203B41FA5}">
                      <a16:colId xmlns:a16="http://schemas.microsoft.com/office/drawing/2014/main" val="2337794142"/>
                    </a:ext>
                  </a:extLst>
                </a:gridCol>
                <a:gridCol w="1487208">
                  <a:extLst>
                    <a:ext uri="{9D8B030D-6E8A-4147-A177-3AD203B41FA5}">
                      <a16:colId xmlns:a16="http://schemas.microsoft.com/office/drawing/2014/main" val="3424134829"/>
                    </a:ext>
                  </a:extLst>
                </a:gridCol>
                <a:gridCol w="1648184">
                  <a:extLst>
                    <a:ext uri="{9D8B030D-6E8A-4147-A177-3AD203B41FA5}">
                      <a16:colId xmlns:a16="http://schemas.microsoft.com/office/drawing/2014/main" val="2052760899"/>
                    </a:ext>
                  </a:extLst>
                </a:gridCol>
              </a:tblGrid>
              <a:tr h="391711">
                <a:tc>
                  <a:txBody>
                    <a:bodyPr/>
                    <a:lstStyle/>
                    <a:p>
                      <a:pPr algn="l"/>
                      <a:r>
                        <a:rPr lang="en-US" sz="1100" b="1" cap="all" spc="60">
                          <a:solidFill>
                            <a:srgbClr val="FFFFFF"/>
                          </a:solidFill>
                          <a:effectLst/>
                        </a:rPr>
                        <a:t>Name</a:t>
                      </a:r>
                    </a:p>
                  </a:txBody>
                  <a:tcPr marL="157391" marR="94434" marT="94434" marB="94434" anchor="ctr"/>
                </a:tc>
                <a:tc>
                  <a:txBody>
                    <a:bodyPr/>
                    <a:lstStyle/>
                    <a:p>
                      <a:pPr algn="l"/>
                      <a:r>
                        <a:rPr lang="en-US" sz="1100" b="1" cap="all" spc="60" dirty="0">
                          <a:solidFill>
                            <a:srgbClr val="FFFFFF"/>
                          </a:solidFill>
                          <a:effectLst/>
                        </a:rPr>
                        <a:t>Symbol</a:t>
                      </a:r>
                    </a:p>
                  </a:txBody>
                  <a:tcPr marL="157391" marR="94434" marT="94434" marB="94434" anchor="ctr"/>
                </a:tc>
                <a:tc>
                  <a:txBody>
                    <a:bodyPr/>
                    <a:lstStyle/>
                    <a:p>
                      <a:r>
                        <a:rPr lang="en-US" sz="1100" b="1" cap="all" spc="60">
                          <a:solidFill>
                            <a:srgbClr val="FFFFFF"/>
                          </a:solidFill>
                          <a:effectLst/>
                        </a:rPr>
                        <a:t>% Assets</a:t>
                      </a:r>
                    </a:p>
                  </a:txBody>
                  <a:tcPr marL="157391" marR="94434" marT="94434" marB="94434" anchor="ctr"/>
                </a:tc>
                <a:extLst>
                  <a:ext uri="{0D108BD9-81ED-4DB2-BD59-A6C34878D82A}">
                    <a16:rowId xmlns:a16="http://schemas.microsoft.com/office/drawing/2014/main" val="90628143"/>
                  </a:ext>
                </a:extLst>
              </a:tr>
              <a:tr h="391711">
                <a:tc>
                  <a:txBody>
                    <a:bodyPr/>
                    <a:lstStyle/>
                    <a:p>
                      <a:pPr algn="l"/>
                      <a:r>
                        <a:rPr lang="en-US" sz="1100" cap="none" spc="0">
                          <a:solidFill>
                            <a:schemeClr val="tx1">
                              <a:lumMod val="85000"/>
                              <a:lumOff val="15000"/>
                            </a:schemeClr>
                          </a:solidFill>
                          <a:effectLst/>
                        </a:rPr>
                        <a:t>Exxon Mobil Corp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3">
                            <a:extLst>
                              <a:ext uri="{A12FA001-AC4F-418D-AE19-62706E023703}">
                                <ahyp:hlinkClr xmlns:ahyp="http://schemas.microsoft.com/office/drawing/2018/hyperlinkcolor" val="tx"/>
                              </a:ext>
                            </a:extLst>
                          </a:hlinkClick>
                        </a:rPr>
                        <a:t>XOM</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23.70%</a:t>
                      </a:r>
                    </a:p>
                  </a:txBody>
                  <a:tcPr marL="157391" marR="94434" marT="94434" marB="94434" anchor="ctr"/>
                </a:tc>
                <a:extLst>
                  <a:ext uri="{0D108BD9-81ED-4DB2-BD59-A6C34878D82A}">
                    <a16:rowId xmlns:a16="http://schemas.microsoft.com/office/drawing/2014/main" val="1588916397"/>
                  </a:ext>
                </a:extLst>
              </a:tr>
              <a:tr h="391711">
                <a:tc>
                  <a:txBody>
                    <a:bodyPr/>
                    <a:lstStyle/>
                    <a:p>
                      <a:pPr algn="l"/>
                      <a:r>
                        <a:rPr lang="en-US" sz="1100" cap="none" spc="0">
                          <a:solidFill>
                            <a:schemeClr val="tx1">
                              <a:lumMod val="85000"/>
                              <a:lumOff val="15000"/>
                            </a:schemeClr>
                          </a:solidFill>
                          <a:effectLst/>
                        </a:rPr>
                        <a:t>Chevron Corp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4">
                            <a:extLst>
                              <a:ext uri="{A12FA001-AC4F-418D-AE19-62706E023703}">
                                <ahyp:hlinkClr xmlns:ahyp="http://schemas.microsoft.com/office/drawing/2018/hyperlinkcolor" val="tx"/>
                              </a:ext>
                            </a:extLst>
                          </a:hlinkClick>
                        </a:rPr>
                        <a:t>CVX</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20.03%</a:t>
                      </a:r>
                    </a:p>
                  </a:txBody>
                  <a:tcPr marL="157391" marR="94434" marT="94434" marB="94434" anchor="ctr"/>
                </a:tc>
                <a:extLst>
                  <a:ext uri="{0D108BD9-81ED-4DB2-BD59-A6C34878D82A}">
                    <a16:rowId xmlns:a16="http://schemas.microsoft.com/office/drawing/2014/main" val="2645693852"/>
                  </a:ext>
                </a:extLst>
              </a:tr>
              <a:tr h="391711">
                <a:tc>
                  <a:txBody>
                    <a:bodyPr/>
                    <a:lstStyle/>
                    <a:p>
                      <a:pPr algn="l"/>
                      <a:r>
                        <a:rPr lang="en-US" sz="1100" cap="none" spc="0">
                          <a:solidFill>
                            <a:schemeClr val="tx1">
                              <a:lumMod val="85000"/>
                              <a:lumOff val="15000"/>
                            </a:schemeClr>
                          </a:solidFill>
                          <a:effectLst/>
                        </a:rPr>
                        <a:t>ConocoPhillips</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5">
                            <a:extLst>
                              <a:ext uri="{A12FA001-AC4F-418D-AE19-62706E023703}">
                                <ahyp:hlinkClr xmlns:ahyp="http://schemas.microsoft.com/office/drawing/2018/hyperlinkcolor" val="tx"/>
                              </a:ext>
                            </a:extLst>
                          </a:hlinkClick>
                        </a:rPr>
                        <a:t>COP</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4.64%</a:t>
                      </a:r>
                    </a:p>
                  </a:txBody>
                  <a:tcPr marL="157391" marR="94434" marT="94434" marB="94434" anchor="ctr"/>
                </a:tc>
                <a:extLst>
                  <a:ext uri="{0D108BD9-81ED-4DB2-BD59-A6C34878D82A}">
                    <a16:rowId xmlns:a16="http://schemas.microsoft.com/office/drawing/2014/main" val="1581773743"/>
                  </a:ext>
                </a:extLst>
              </a:tr>
              <a:tr h="391711">
                <a:tc>
                  <a:txBody>
                    <a:bodyPr/>
                    <a:lstStyle/>
                    <a:p>
                      <a:pPr algn="l"/>
                      <a:r>
                        <a:rPr lang="en-US" sz="1100" cap="none" spc="0">
                          <a:solidFill>
                            <a:schemeClr val="tx1">
                              <a:lumMod val="85000"/>
                              <a:lumOff val="15000"/>
                            </a:schemeClr>
                          </a:solidFill>
                          <a:effectLst/>
                        </a:rPr>
                        <a:t>EOG Resources Inc</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6">
                            <a:extLst>
                              <a:ext uri="{A12FA001-AC4F-418D-AE19-62706E023703}">
                                <ahyp:hlinkClr xmlns:ahyp="http://schemas.microsoft.com/office/drawing/2018/hyperlinkcolor" val="tx"/>
                              </a:ext>
                            </a:extLst>
                          </a:hlinkClick>
                        </a:rPr>
                        <a:t>EOG</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4.46%</a:t>
                      </a:r>
                    </a:p>
                  </a:txBody>
                  <a:tcPr marL="157391" marR="94434" marT="94434" marB="94434" anchor="ctr"/>
                </a:tc>
                <a:extLst>
                  <a:ext uri="{0D108BD9-81ED-4DB2-BD59-A6C34878D82A}">
                    <a16:rowId xmlns:a16="http://schemas.microsoft.com/office/drawing/2014/main" val="1898323903"/>
                  </a:ext>
                </a:extLst>
              </a:tr>
              <a:tr h="391711">
                <a:tc>
                  <a:txBody>
                    <a:bodyPr/>
                    <a:lstStyle/>
                    <a:p>
                      <a:pPr algn="l"/>
                      <a:r>
                        <a:rPr lang="en-US" sz="1100" cap="none" spc="0">
                          <a:solidFill>
                            <a:schemeClr val="tx1">
                              <a:lumMod val="85000"/>
                              <a:lumOff val="15000"/>
                            </a:schemeClr>
                          </a:solidFill>
                          <a:effectLst/>
                        </a:rPr>
                        <a:t>Schlumberger Ltd</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7">
                            <a:extLst>
                              <a:ext uri="{A12FA001-AC4F-418D-AE19-62706E023703}">
                                <ahyp:hlinkClr xmlns:ahyp="http://schemas.microsoft.com/office/drawing/2018/hyperlinkcolor" val="tx"/>
                              </a:ext>
                            </a:extLst>
                          </a:hlinkClick>
                        </a:rPr>
                        <a:t>SLB</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4.43%</a:t>
                      </a:r>
                    </a:p>
                  </a:txBody>
                  <a:tcPr marL="157391" marR="94434" marT="94434" marB="94434" anchor="ctr"/>
                </a:tc>
                <a:extLst>
                  <a:ext uri="{0D108BD9-81ED-4DB2-BD59-A6C34878D82A}">
                    <a16:rowId xmlns:a16="http://schemas.microsoft.com/office/drawing/2014/main" val="26804566"/>
                  </a:ext>
                </a:extLst>
              </a:tr>
              <a:tr h="391711">
                <a:tc>
                  <a:txBody>
                    <a:bodyPr/>
                    <a:lstStyle/>
                    <a:p>
                      <a:pPr algn="l"/>
                      <a:r>
                        <a:rPr lang="en-US" sz="1100" cap="none" spc="0">
                          <a:solidFill>
                            <a:schemeClr val="tx1">
                              <a:lumMod val="85000"/>
                              <a:lumOff val="15000"/>
                            </a:schemeClr>
                          </a:solidFill>
                          <a:effectLst/>
                        </a:rPr>
                        <a:t>Marathon Petroleum Corp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8">
                            <a:extLst>
                              <a:ext uri="{A12FA001-AC4F-418D-AE19-62706E023703}">
                                <ahyp:hlinkClr xmlns:ahyp="http://schemas.microsoft.com/office/drawing/2018/hyperlinkcolor" val="tx"/>
                              </a:ext>
                            </a:extLst>
                          </a:hlinkClick>
                        </a:rPr>
                        <a:t>MPC</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4.17%</a:t>
                      </a:r>
                    </a:p>
                  </a:txBody>
                  <a:tcPr marL="157391" marR="94434" marT="94434" marB="94434" anchor="ctr"/>
                </a:tc>
                <a:extLst>
                  <a:ext uri="{0D108BD9-81ED-4DB2-BD59-A6C34878D82A}">
                    <a16:rowId xmlns:a16="http://schemas.microsoft.com/office/drawing/2014/main" val="1272678329"/>
                  </a:ext>
                </a:extLst>
              </a:tr>
              <a:tr h="391711">
                <a:tc>
                  <a:txBody>
                    <a:bodyPr/>
                    <a:lstStyle/>
                    <a:p>
                      <a:pPr algn="l"/>
                      <a:r>
                        <a:rPr lang="en-US" sz="1100" cap="none" spc="0">
                          <a:solidFill>
                            <a:schemeClr val="tx1">
                              <a:lumMod val="85000"/>
                              <a:lumOff val="15000"/>
                            </a:schemeClr>
                          </a:solidFill>
                          <a:effectLst/>
                        </a:rPr>
                        <a:t>Pioneer Natural Resources Co</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9">
                            <a:extLst>
                              <a:ext uri="{A12FA001-AC4F-418D-AE19-62706E023703}">
                                <ahyp:hlinkClr xmlns:ahyp="http://schemas.microsoft.com/office/drawing/2018/hyperlinkcolor" val="tx"/>
                              </a:ext>
                            </a:extLst>
                          </a:hlinkClick>
                        </a:rPr>
                        <a:t>PXD</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4.08%</a:t>
                      </a:r>
                    </a:p>
                  </a:txBody>
                  <a:tcPr marL="157391" marR="94434" marT="94434" marB="94434" anchor="ctr"/>
                </a:tc>
                <a:extLst>
                  <a:ext uri="{0D108BD9-81ED-4DB2-BD59-A6C34878D82A}">
                    <a16:rowId xmlns:a16="http://schemas.microsoft.com/office/drawing/2014/main" val="3041473723"/>
                  </a:ext>
                </a:extLst>
              </a:tr>
              <a:tr h="391711">
                <a:tc>
                  <a:txBody>
                    <a:bodyPr/>
                    <a:lstStyle/>
                    <a:p>
                      <a:pPr algn="l"/>
                      <a:r>
                        <a:rPr lang="en-US" sz="1100" cap="none" spc="0">
                          <a:solidFill>
                            <a:schemeClr val="tx1">
                              <a:lumMod val="85000"/>
                              <a:lumOff val="15000"/>
                            </a:schemeClr>
                          </a:solidFill>
                          <a:effectLst/>
                        </a:rPr>
                        <a:t>Phillips 66</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10">
                            <a:extLst>
                              <a:ext uri="{A12FA001-AC4F-418D-AE19-62706E023703}">
                                <ahyp:hlinkClr xmlns:ahyp="http://schemas.microsoft.com/office/drawing/2018/hyperlinkcolor" val="tx"/>
                              </a:ext>
                            </a:extLst>
                          </a:hlinkClick>
                        </a:rPr>
                        <a:t>PSX</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4.07%</a:t>
                      </a:r>
                    </a:p>
                  </a:txBody>
                  <a:tcPr marL="157391" marR="94434" marT="94434" marB="94434" anchor="ctr"/>
                </a:tc>
                <a:extLst>
                  <a:ext uri="{0D108BD9-81ED-4DB2-BD59-A6C34878D82A}">
                    <a16:rowId xmlns:a16="http://schemas.microsoft.com/office/drawing/2014/main" val="1395286793"/>
                  </a:ext>
                </a:extLst>
              </a:tr>
              <a:tr h="391711">
                <a:tc>
                  <a:txBody>
                    <a:bodyPr/>
                    <a:lstStyle/>
                    <a:p>
                      <a:pPr algn="l"/>
                      <a:r>
                        <a:rPr lang="en-US" sz="1100" cap="none" spc="0">
                          <a:solidFill>
                            <a:schemeClr val="tx1">
                              <a:lumMod val="85000"/>
                              <a:lumOff val="15000"/>
                            </a:schemeClr>
                          </a:solidFill>
                          <a:effectLst/>
                        </a:rPr>
                        <a:t>Kinder Morgan Inc Class 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11">
                            <a:extLst>
                              <a:ext uri="{A12FA001-AC4F-418D-AE19-62706E023703}">
                                <ahyp:hlinkClr xmlns:ahyp="http://schemas.microsoft.com/office/drawing/2018/hyperlinkcolor" val="tx"/>
                              </a:ext>
                            </a:extLst>
                          </a:hlinkClick>
                        </a:rPr>
                        <a:t>KMI</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3.85%</a:t>
                      </a:r>
                    </a:p>
                  </a:txBody>
                  <a:tcPr marL="157391" marR="94434" marT="94434" marB="94434" anchor="ctr"/>
                </a:tc>
                <a:extLst>
                  <a:ext uri="{0D108BD9-81ED-4DB2-BD59-A6C34878D82A}">
                    <a16:rowId xmlns:a16="http://schemas.microsoft.com/office/drawing/2014/main" val="3283834925"/>
                  </a:ext>
                </a:extLst>
              </a:tr>
              <a:tr h="391711">
                <a:tc>
                  <a:txBody>
                    <a:bodyPr/>
                    <a:lstStyle/>
                    <a:p>
                      <a:pPr algn="l"/>
                      <a:r>
                        <a:rPr lang="en-US" sz="1100" cap="none" spc="0">
                          <a:solidFill>
                            <a:schemeClr val="tx1">
                              <a:lumMod val="85000"/>
                              <a:lumOff val="15000"/>
                            </a:schemeClr>
                          </a:solidFill>
                          <a:effectLst/>
                        </a:rPr>
                        <a:t>Williams Companies Inc</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12">
                            <a:extLst>
                              <a:ext uri="{A12FA001-AC4F-418D-AE19-62706E023703}">
                                <ahyp:hlinkClr xmlns:ahyp="http://schemas.microsoft.com/office/drawing/2018/hyperlinkcolor" val="tx"/>
                              </a:ext>
                            </a:extLst>
                          </a:hlinkClick>
                        </a:rPr>
                        <a:t>WMB</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dirty="0">
                          <a:solidFill>
                            <a:schemeClr val="tx1">
                              <a:lumMod val="85000"/>
                              <a:lumOff val="15000"/>
                            </a:schemeClr>
                          </a:solidFill>
                          <a:effectLst/>
                        </a:rPr>
                        <a:t>3.50%</a:t>
                      </a:r>
                    </a:p>
                  </a:txBody>
                  <a:tcPr marL="157391" marR="94434" marT="94434" marB="94434" anchor="ctr"/>
                </a:tc>
                <a:extLst>
                  <a:ext uri="{0D108BD9-81ED-4DB2-BD59-A6C34878D82A}">
                    <a16:rowId xmlns:a16="http://schemas.microsoft.com/office/drawing/2014/main" val="2477103238"/>
                  </a:ext>
                </a:extLst>
              </a:tr>
            </a:tbl>
          </a:graphicData>
        </a:graphic>
      </p:graphicFrame>
    </p:spTree>
    <p:extLst>
      <p:ext uri="{BB962C8B-B14F-4D97-AF65-F5344CB8AC3E}">
        <p14:creationId xmlns:p14="http://schemas.microsoft.com/office/powerpoint/2010/main" val="1383456351"/>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8" name="Group 6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9" name="Group 6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8B845B-48A9-4F43-8423-276EA1F89F70}"/>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800" b="1" i="0" u="none" strike="noStrike" cap="none" normalizeH="0" baseline="0">
                <a:ln>
                  <a:noFill/>
                </a:ln>
                <a:solidFill>
                  <a:srgbClr val="FFFFFF"/>
                </a:solidFill>
                <a:effectLst/>
                <a:latin typeface="Yahoo Sans Finance"/>
              </a:rPr>
              <a:t>Top 10 Holdings (62.45% of Total Assets)</a:t>
            </a:r>
          </a:p>
        </p:txBody>
      </p:sp>
      <p:sp useBgFill="1">
        <p:nvSpPr>
          <p:cNvPr id="11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6962E0E8-0BCF-B8D3-AA53-E9CE1384D6A9}"/>
              </a:ext>
            </a:extLst>
          </p:cNvPr>
          <p:cNvSpPr>
            <a:spLocks noGrp="1"/>
          </p:cNvSpPr>
          <p:nvPr>
            <p:ph idx="1"/>
          </p:nvPr>
        </p:nvSpPr>
        <p:spPr>
          <a:xfrm>
            <a:off x="8036041" y="2249487"/>
            <a:ext cx="3281004" cy="3541714"/>
          </a:xfrm>
        </p:spPr>
        <p:txBody>
          <a:bodyPr>
            <a:normAutofit/>
          </a:bodyPr>
          <a:lstStyle/>
          <a:p>
            <a:pPr marL="0" indent="0">
              <a:buNone/>
            </a:pPr>
            <a:r>
              <a:rPr lang="en-US" sz="1800">
                <a:solidFill>
                  <a:srgbClr val="FFFFFF"/>
                </a:solidFill>
              </a:rPr>
              <a:t>Gold</a:t>
            </a:r>
          </a:p>
        </p:txBody>
      </p:sp>
      <p:graphicFrame>
        <p:nvGraphicFramePr>
          <p:cNvPr id="8" name="Content Placeholder 3">
            <a:extLst>
              <a:ext uri="{FF2B5EF4-FFF2-40B4-BE49-F238E27FC236}">
                <a16:creationId xmlns:a16="http://schemas.microsoft.com/office/drawing/2014/main" id="{0CFCD74C-D0E4-AB4E-ADD7-179E13B5E2C2}"/>
              </a:ext>
            </a:extLst>
          </p:cNvPr>
          <p:cNvGraphicFramePr>
            <a:graphicFrameLocks/>
          </p:cNvGraphicFramePr>
          <p:nvPr>
            <p:extLst>
              <p:ext uri="{D42A27DB-BD31-4B8C-83A1-F6EECF244321}">
                <p14:modId xmlns:p14="http://schemas.microsoft.com/office/powerpoint/2010/main" val="501778289"/>
              </p:ext>
            </p:extLst>
          </p:nvPr>
        </p:nvGraphicFramePr>
        <p:xfrm>
          <a:off x="1628905" y="1137621"/>
          <a:ext cx="5092550" cy="4577299"/>
        </p:xfrm>
        <a:graphic>
          <a:graphicData uri="http://schemas.openxmlformats.org/drawingml/2006/table">
            <a:tbl>
              <a:tblPr firstRow="1" bandRow="1">
                <a:tableStyleId>{793D81CF-94F2-401A-BA57-92F5A7B2D0C5}</a:tableStyleId>
              </a:tblPr>
              <a:tblGrid>
                <a:gridCol w="2136449">
                  <a:extLst>
                    <a:ext uri="{9D8B030D-6E8A-4147-A177-3AD203B41FA5}">
                      <a16:colId xmlns:a16="http://schemas.microsoft.com/office/drawing/2014/main" val="2867740015"/>
                    </a:ext>
                  </a:extLst>
                </a:gridCol>
                <a:gridCol w="1438517">
                  <a:extLst>
                    <a:ext uri="{9D8B030D-6E8A-4147-A177-3AD203B41FA5}">
                      <a16:colId xmlns:a16="http://schemas.microsoft.com/office/drawing/2014/main" val="236932253"/>
                    </a:ext>
                  </a:extLst>
                </a:gridCol>
                <a:gridCol w="1517584">
                  <a:extLst>
                    <a:ext uri="{9D8B030D-6E8A-4147-A177-3AD203B41FA5}">
                      <a16:colId xmlns:a16="http://schemas.microsoft.com/office/drawing/2014/main" val="1744504067"/>
                    </a:ext>
                  </a:extLst>
                </a:gridCol>
              </a:tblGrid>
              <a:tr h="446559">
                <a:tc>
                  <a:txBody>
                    <a:bodyPr/>
                    <a:lstStyle/>
                    <a:p>
                      <a:pPr algn="l"/>
                      <a:r>
                        <a:rPr lang="en-US" sz="1300" b="0" cap="all" spc="150" dirty="0">
                          <a:solidFill>
                            <a:schemeClr val="lt1"/>
                          </a:solidFill>
                          <a:effectLst/>
                        </a:rPr>
                        <a:t>Name</a:t>
                      </a:r>
                    </a:p>
                  </a:txBody>
                  <a:tcPr marL="102735" marR="102735" marT="102735" marB="102735" anchor="ctr"/>
                </a:tc>
                <a:tc>
                  <a:txBody>
                    <a:bodyPr/>
                    <a:lstStyle/>
                    <a:p>
                      <a:pPr algn="l"/>
                      <a:r>
                        <a:rPr lang="en-US" sz="1300" b="0" cap="all" spc="150">
                          <a:solidFill>
                            <a:schemeClr val="lt1"/>
                          </a:solidFill>
                          <a:effectLst/>
                        </a:rPr>
                        <a:t>Symbol</a:t>
                      </a:r>
                    </a:p>
                  </a:txBody>
                  <a:tcPr marL="102735" marR="102735" marT="102735" marB="102735" anchor="ctr"/>
                </a:tc>
                <a:tc>
                  <a:txBody>
                    <a:bodyPr/>
                    <a:lstStyle/>
                    <a:p>
                      <a:r>
                        <a:rPr lang="en-US" sz="1300" b="0" cap="all" spc="150">
                          <a:solidFill>
                            <a:schemeClr val="lt1"/>
                          </a:solidFill>
                          <a:effectLst/>
                        </a:rPr>
                        <a:t>% Assets</a:t>
                      </a:r>
                    </a:p>
                  </a:txBody>
                  <a:tcPr marL="102735" marR="102735" marT="102735" marB="102735" anchor="ctr"/>
                </a:tc>
                <a:extLst>
                  <a:ext uri="{0D108BD9-81ED-4DB2-BD59-A6C34878D82A}">
                    <a16:rowId xmlns:a16="http://schemas.microsoft.com/office/drawing/2014/main" val="51289424"/>
                  </a:ext>
                </a:extLst>
              </a:tr>
              <a:tr h="413074">
                <a:tc>
                  <a:txBody>
                    <a:bodyPr/>
                    <a:lstStyle/>
                    <a:p>
                      <a:pPr algn="l"/>
                      <a:r>
                        <a:rPr lang="en-US" sz="1100" cap="none" spc="0">
                          <a:solidFill>
                            <a:schemeClr val="tx1"/>
                          </a:solidFill>
                          <a:effectLst/>
                        </a:rPr>
                        <a:t>Newmont Corp</a:t>
                      </a:r>
                    </a:p>
                  </a:txBody>
                  <a:tcPr marL="102735" marR="102735" marT="102735" marB="102735" anchor="ctr"/>
                </a:tc>
                <a:tc>
                  <a:txBody>
                    <a:bodyPr/>
                    <a:lstStyle/>
                    <a:p>
                      <a:pPr algn="l"/>
                      <a:r>
                        <a:rPr lang="en-US" sz="1100" b="1" u="none" strike="noStrike" cap="none" spc="0">
                          <a:solidFill>
                            <a:schemeClr val="tx1"/>
                          </a:solidFill>
                          <a:effectLst/>
                          <a:hlinkClick r:id="rId3">
                            <a:extLst>
                              <a:ext uri="{A12FA001-AC4F-418D-AE19-62706E023703}">
                                <ahyp:hlinkClr xmlns:ahyp="http://schemas.microsoft.com/office/drawing/2018/hyperlinkcolor" val="tx"/>
                              </a:ext>
                            </a:extLst>
                          </a:hlinkClick>
                        </a:rPr>
                        <a:t>NEM</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15.50%</a:t>
                      </a:r>
                    </a:p>
                  </a:txBody>
                  <a:tcPr marL="102735" marR="102735" marT="102735" marB="102735" anchor="ctr"/>
                </a:tc>
                <a:extLst>
                  <a:ext uri="{0D108BD9-81ED-4DB2-BD59-A6C34878D82A}">
                    <a16:rowId xmlns:a16="http://schemas.microsoft.com/office/drawing/2014/main" val="2838192654"/>
                  </a:ext>
                </a:extLst>
              </a:tr>
              <a:tr h="413074">
                <a:tc>
                  <a:txBody>
                    <a:bodyPr/>
                    <a:lstStyle/>
                    <a:p>
                      <a:pPr algn="l"/>
                      <a:r>
                        <a:rPr lang="en-US" sz="1100" cap="none" spc="0">
                          <a:solidFill>
                            <a:schemeClr val="tx1"/>
                          </a:solidFill>
                          <a:effectLst/>
                        </a:rPr>
                        <a:t>Barrick Gold Corp</a:t>
                      </a:r>
                    </a:p>
                  </a:txBody>
                  <a:tcPr marL="102735" marR="102735" marT="102735" marB="102735" anchor="ctr"/>
                </a:tc>
                <a:tc>
                  <a:txBody>
                    <a:bodyPr/>
                    <a:lstStyle/>
                    <a:p>
                      <a:pPr algn="l"/>
                      <a:r>
                        <a:rPr lang="en-US" sz="1100" b="1" u="none" strike="noStrike" cap="none" spc="0">
                          <a:solidFill>
                            <a:schemeClr val="tx1"/>
                          </a:solidFill>
                          <a:effectLst/>
                          <a:hlinkClick r:id="rId4">
                            <a:extLst>
                              <a:ext uri="{A12FA001-AC4F-418D-AE19-62706E023703}">
                                <ahyp:hlinkClr xmlns:ahyp="http://schemas.microsoft.com/office/drawing/2018/hyperlinkcolor" val="tx"/>
                              </a:ext>
                            </a:extLst>
                          </a:hlinkClick>
                        </a:rPr>
                        <a:t>ABX.TO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11.23%</a:t>
                      </a:r>
                    </a:p>
                  </a:txBody>
                  <a:tcPr marL="102735" marR="102735" marT="102735" marB="102735" anchor="ctr"/>
                </a:tc>
                <a:extLst>
                  <a:ext uri="{0D108BD9-81ED-4DB2-BD59-A6C34878D82A}">
                    <a16:rowId xmlns:a16="http://schemas.microsoft.com/office/drawing/2014/main" val="156316418"/>
                  </a:ext>
                </a:extLst>
              </a:tr>
              <a:tr h="413074">
                <a:tc>
                  <a:txBody>
                    <a:bodyPr/>
                    <a:lstStyle/>
                    <a:p>
                      <a:pPr algn="l"/>
                      <a:r>
                        <a:rPr lang="en-US" sz="1100" cap="none" spc="0">
                          <a:solidFill>
                            <a:schemeClr val="tx1"/>
                          </a:solidFill>
                          <a:effectLst/>
                        </a:rPr>
                        <a:t>Franco-Nevada Corp</a:t>
                      </a:r>
                    </a:p>
                  </a:txBody>
                  <a:tcPr marL="102735" marR="102735" marT="102735" marB="102735" anchor="ctr"/>
                </a:tc>
                <a:tc>
                  <a:txBody>
                    <a:bodyPr/>
                    <a:lstStyle/>
                    <a:p>
                      <a:pPr algn="l"/>
                      <a:r>
                        <a:rPr lang="en-US" sz="1100" b="1" u="none" strike="noStrike" cap="none" spc="0">
                          <a:solidFill>
                            <a:schemeClr val="tx1"/>
                          </a:solidFill>
                          <a:effectLst/>
                          <a:hlinkClick r:id="rId5">
                            <a:extLst>
                              <a:ext uri="{A12FA001-AC4F-418D-AE19-62706E023703}">
                                <ahyp:hlinkClr xmlns:ahyp="http://schemas.microsoft.com/office/drawing/2018/hyperlinkcolor" val="tx"/>
                              </a:ext>
                            </a:extLst>
                          </a:hlinkClick>
                        </a:rPr>
                        <a:t>FNV.TO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8.46%</a:t>
                      </a:r>
                    </a:p>
                  </a:txBody>
                  <a:tcPr marL="102735" marR="102735" marT="102735" marB="102735" anchor="ctr"/>
                </a:tc>
                <a:extLst>
                  <a:ext uri="{0D108BD9-81ED-4DB2-BD59-A6C34878D82A}">
                    <a16:rowId xmlns:a16="http://schemas.microsoft.com/office/drawing/2014/main" val="1692270963"/>
                  </a:ext>
                </a:extLst>
              </a:tr>
              <a:tr h="413074">
                <a:tc>
                  <a:txBody>
                    <a:bodyPr/>
                    <a:lstStyle/>
                    <a:p>
                      <a:pPr algn="l"/>
                      <a:r>
                        <a:rPr lang="en-US" sz="1100" cap="none" spc="0">
                          <a:solidFill>
                            <a:schemeClr val="tx1"/>
                          </a:solidFill>
                          <a:effectLst/>
                        </a:rPr>
                        <a:t>Wheaton Precious Metals Corp</a:t>
                      </a:r>
                    </a:p>
                  </a:txBody>
                  <a:tcPr marL="102735" marR="102735" marT="102735" marB="102735" anchor="ctr"/>
                </a:tc>
                <a:tc>
                  <a:txBody>
                    <a:bodyPr/>
                    <a:lstStyle/>
                    <a:p>
                      <a:pPr algn="l"/>
                      <a:r>
                        <a:rPr lang="en-US" sz="1100" b="1" u="none" strike="noStrike" cap="none" spc="0">
                          <a:solidFill>
                            <a:schemeClr val="tx1"/>
                          </a:solidFill>
                          <a:effectLst/>
                          <a:hlinkClick r:id="rId6">
                            <a:extLst>
                              <a:ext uri="{A12FA001-AC4F-418D-AE19-62706E023703}">
                                <ahyp:hlinkClr xmlns:ahyp="http://schemas.microsoft.com/office/drawing/2018/hyperlinkcolor" val="tx"/>
                              </a:ext>
                            </a:extLst>
                          </a:hlinkClick>
                        </a:rPr>
                        <a:t>WPM.TO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6.05%</a:t>
                      </a:r>
                    </a:p>
                  </a:txBody>
                  <a:tcPr marL="102735" marR="102735" marT="102735" marB="102735" anchor="ctr"/>
                </a:tc>
                <a:extLst>
                  <a:ext uri="{0D108BD9-81ED-4DB2-BD59-A6C34878D82A}">
                    <a16:rowId xmlns:a16="http://schemas.microsoft.com/office/drawing/2014/main" val="1295322835"/>
                  </a:ext>
                </a:extLst>
              </a:tr>
              <a:tr h="413074">
                <a:tc>
                  <a:txBody>
                    <a:bodyPr/>
                    <a:lstStyle/>
                    <a:p>
                      <a:pPr algn="l"/>
                      <a:r>
                        <a:rPr lang="en-US" sz="1100" cap="none" spc="0">
                          <a:solidFill>
                            <a:schemeClr val="tx1"/>
                          </a:solidFill>
                          <a:effectLst/>
                        </a:rPr>
                        <a:t>Newcrest Mining Ltd</a:t>
                      </a:r>
                    </a:p>
                  </a:txBody>
                  <a:tcPr marL="102735" marR="102735" marT="102735" marB="102735" anchor="ctr"/>
                </a:tc>
                <a:tc>
                  <a:txBody>
                    <a:bodyPr/>
                    <a:lstStyle/>
                    <a:p>
                      <a:pPr algn="l"/>
                      <a:r>
                        <a:rPr lang="en-US" sz="1100" b="1" u="none" strike="noStrike" cap="none" spc="0">
                          <a:solidFill>
                            <a:schemeClr val="tx1"/>
                          </a:solidFill>
                          <a:effectLst/>
                          <a:hlinkClick r:id="rId7">
                            <a:extLst>
                              <a:ext uri="{A12FA001-AC4F-418D-AE19-62706E023703}">
                                <ahyp:hlinkClr xmlns:ahyp="http://schemas.microsoft.com/office/drawing/2018/hyperlinkcolor" val="tx"/>
                              </a:ext>
                            </a:extLst>
                          </a:hlinkClick>
                        </a:rPr>
                        <a:t>NCM.AX</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4.92%</a:t>
                      </a:r>
                    </a:p>
                  </a:txBody>
                  <a:tcPr marL="102735" marR="102735" marT="102735" marB="102735" anchor="ctr"/>
                </a:tc>
                <a:extLst>
                  <a:ext uri="{0D108BD9-81ED-4DB2-BD59-A6C34878D82A}">
                    <a16:rowId xmlns:a16="http://schemas.microsoft.com/office/drawing/2014/main" val="1181932391"/>
                  </a:ext>
                </a:extLst>
              </a:tr>
              <a:tr h="413074">
                <a:tc>
                  <a:txBody>
                    <a:bodyPr/>
                    <a:lstStyle/>
                    <a:p>
                      <a:pPr algn="l"/>
                      <a:r>
                        <a:rPr lang="en-US" sz="1100" cap="none" spc="0">
                          <a:solidFill>
                            <a:schemeClr val="tx1"/>
                          </a:solidFill>
                          <a:effectLst/>
                        </a:rPr>
                        <a:t>Agnico Eagle Mines Ltd</a:t>
                      </a:r>
                    </a:p>
                  </a:txBody>
                  <a:tcPr marL="102735" marR="102735" marT="102735" marB="102735" anchor="ctr"/>
                </a:tc>
                <a:tc>
                  <a:txBody>
                    <a:bodyPr/>
                    <a:lstStyle/>
                    <a:p>
                      <a:pPr algn="l"/>
                      <a:r>
                        <a:rPr lang="en-US" sz="1100" b="1" u="none" strike="noStrike" cap="none" spc="0">
                          <a:solidFill>
                            <a:schemeClr val="tx1"/>
                          </a:solidFill>
                          <a:effectLst/>
                          <a:hlinkClick r:id="rId8">
                            <a:extLst>
                              <a:ext uri="{A12FA001-AC4F-418D-AE19-62706E023703}">
                                <ahyp:hlinkClr xmlns:ahyp="http://schemas.microsoft.com/office/drawing/2018/hyperlinkcolor" val="tx"/>
                              </a:ext>
                            </a:extLst>
                          </a:hlinkClick>
                        </a:rPr>
                        <a:t>AEM.TO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4.31%</a:t>
                      </a:r>
                    </a:p>
                  </a:txBody>
                  <a:tcPr marL="102735" marR="102735" marT="102735" marB="102735" anchor="ctr"/>
                </a:tc>
                <a:extLst>
                  <a:ext uri="{0D108BD9-81ED-4DB2-BD59-A6C34878D82A}">
                    <a16:rowId xmlns:a16="http://schemas.microsoft.com/office/drawing/2014/main" val="1582015162"/>
                  </a:ext>
                </a:extLst>
              </a:tr>
              <a:tr h="413074">
                <a:tc>
                  <a:txBody>
                    <a:bodyPr/>
                    <a:lstStyle/>
                    <a:p>
                      <a:pPr algn="l"/>
                      <a:r>
                        <a:rPr lang="en-US" sz="1100" cap="none" spc="0">
                          <a:solidFill>
                            <a:schemeClr val="tx1"/>
                          </a:solidFill>
                          <a:effectLst/>
                        </a:rPr>
                        <a:t>Kirkland Lake Gold Ltd</a:t>
                      </a:r>
                    </a:p>
                  </a:txBody>
                  <a:tcPr marL="102735" marR="102735" marT="102735" marB="102735" anchor="ctr"/>
                </a:tc>
                <a:tc>
                  <a:txBody>
                    <a:bodyPr/>
                    <a:lstStyle/>
                    <a:p>
                      <a:pPr algn="l"/>
                      <a:r>
                        <a:rPr lang="en-US" sz="1100" b="1" u="none" strike="noStrike" cap="none" spc="0">
                          <a:solidFill>
                            <a:schemeClr val="tx1"/>
                          </a:solidFill>
                          <a:effectLst/>
                          <a:hlinkClick r:id="rId9">
                            <a:extLst>
                              <a:ext uri="{A12FA001-AC4F-418D-AE19-62706E023703}">
                                <ahyp:hlinkClr xmlns:ahyp="http://schemas.microsoft.com/office/drawing/2018/hyperlinkcolor" val="tx"/>
                              </a:ext>
                            </a:extLst>
                          </a:hlinkClick>
                        </a:rPr>
                        <a:t>KL.TO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3.55%</a:t>
                      </a:r>
                    </a:p>
                  </a:txBody>
                  <a:tcPr marL="102735" marR="102735" marT="102735" marB="102735" anchor="ctr"/>
                </a:tc>
                <a:extLst>
                  <a:ext uri="{0D108BD9-81ED-4DB2-BD59-A6C34878D82A}">
                    <a16:rowId xmlns:a16="http://schemas.microsoft.com/office/drawing/2014/main" val="426769076"/>
                  </a:ext>
                </a:extLst>
              </a:tr>
              <a:tr h="413074">
                <a:tc>
                  <a:txBody>
                    <a:bodyPr/>
                    <a:lstStyle/>
                    <a:p>
                      <a:pPr algn="l"/>
                      <a:r>
                        <a:rPr lang="en-US" sz="1100" cap="none" spc="0">
                          <a:solidFill>
                            <a:schemeClr val="tx1"/>
                          </a:solidFill>
                          <a:effectLst/>
                        </a:rPr>
                        <a:t>Northern Star Resources Ltd</a:t>
                      </a:r>
                    </a:p>
                  </a:txBody>
                  <a:tcPr marL="102735" marR="102735" marT="102735" marB="102735" anchor="ctr"/>
                </a:tc>
                <a:tc>
                  <a:txBody>
                    <a:bodyPr/>
                    <a:lstStyle/>
                    <a:p>
                      <a:pPr algn="l"/>
                      <a:r>
                        <a:rPr lang="en-US" sz="1100" b="1" u="none" strike="noStrike" cap="none" spc="0">
                          <a:solidFill>
                            <a:schemeClr val="tx1"/>
                          </a:solidFill>
                          <a:effectLst/>
                          <a:hlinkClick r:id="rId10">
                            <a:extLst>
                              <a:ext uri="{A12FA001-AC4F-418D-AE19-62706E023703}">
                                <ahyp:hlinkClr xmlns:ahyp="http://schemas.microsoft.com/office/drawing/2018/hyperlinkcolor" val="tx"/>
                              </a:ext>
                            </a:extLst>
                          </a:hlinkClick>
                        </a:rPr>
                        <a:t>NST.AX</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2.95%</a:t>
                      </a:r>
                    </a:p>
                  </a:txBody>
                  <a:tcPr marL="102735" marR="102735" marT="102735" marB="102735" anchor="ctr"/>
                </a:tc>
                <a:extLst>
                  <a:ext uri="{0D108BD9-81ED-4DB2-BD59-A6C34878D82A}">
                    <a16:rowId xmlns:a16="http://schemas.microsoft.com/office/drawing/2014/main" val="3513505109"/>
                  </a:ext>
                </a:extLst>
              </a:tr>
              <a:tr h="413074">
                <a:tc>
                  <a:txBody>
                    <a:bodyPr/>
                    <a:lstStyle/>
                    <a:p>
                      <a:pPr algn="l"/>
                      <a:r>
                        <a:rPr lang="en-US" sz="1100" cap="none" spc="0">
                          <a:solidFill>
                            <a:schemeClr val="tx1"/>
                          </a:solidFill>
                          <a:effectLst/>
                        </a:rPr>
                        <a:t>Kinross Gold Corp</a:t>
                      </a:r>
                    </a:p>
                  </a:txBody>
                  <a:tcPr marL="102735" marR="102735" marT="102735" marB="102735" anchor="ctr"/>
                </a:tc>
                <a:tc>
                  <a:txBody>
                    <a:bodyPr/>
                    <a:lstStyle/>
                    <a:p>
                      <a:pPr algn="l"/>
                      <a:r>
                        <a:rPr lang="en-US" sz="1100" b="1" u="none" strike="noStrike" cap="none" spc="0">
                          <a:solidFill>
                            <a:schemeClr val="tx1"/>
                          </a:solidFill>
                          <a:effectLst/>
                          <a:hlinkClick r:id="rId11">
                            <a:extLst>
                              <a:ext uri="{A12FA001-AC4F-418D-AE19-62706E023703}">
                                <ahyp:hlinkClr xmlns:ahyp="http://schemas.microsoft.com/office/drawing/2018/hyperlinkcolor" val="tx"/>
                              </a:ext>
                            </a:extLst>
                          </a:hlinkClick>
                        </a:rPr>
                        <a:t>K.TO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2.76%</a:t>
                      </a:r>
                    </a:p>
                  </a:txBody>
                  <a:tcPr marL="102735" marR="102735" marT="102735" marB="102735" anchor="ctr"/>
                </a:tc>
                <a:extLst>
                  <a:ext uri="{0D108BD9-81ED-4DB2-BD59-A6C34878D82A}">
                    <a16:rowId xmlns:a16="http://schemas.microsoft.com/office/drawing/2014/main" val="4283107802"/>
                  </a:ext>
                </a:extLst>
              </a:tr>
              <a:tr h="413074">
                <a:tc>
                  <a:txBody>
                    <a:bodyPr/>
                    <a:lstStyle/>
                    <a:p>
                      <a:pPr algn="l"/>
                      <a:r>
                        <a:rPr lang="en-US" sz="1100" cap="none" spc="0">
                          <a:solidFill>
                            <a:schemeClr val="tx1"/>
                          </a:solidFill>
                          <a:effectLst/>
                        </a:rPr>
                        <a:t>Gold Fields Ltd ADR</a:t>
                      </a:r>
                    </a:p>
                  </a:txBody>
                  <a:tcPr marL="102735" marR="102735" marT="102735" marB="102735" anchor="ctr"/>
                </a:tc>
                <a:tc>
                  <a:txBody>
                    <a:bodyPr/>
                    <a:lstStyle/>
                    <a:p>
                      <a:pPr algn="l"/>
                      <a:r>
                        <a:rPr lang="en-US" sz="1100" b="1" u="none" strike="noStrike" cap="none" spc="0">
                          <a:solidFill>
                            <a:schemeClr val="tx1"/>
                          </a:solidFill>
                          <a:effectLst/>
                          <a:hlinkClick r:id="rId12">
                            <a:extLst>
                              <a:ext uri="{A12FA001-AC4F-418D-AE19-62706E023703}">
                                <ahyp:hlinkClr xmlns:ahyp="http://schemas.microsoft.com/office/drawing/2018/hyperlinkcolor" val="tx"/>
                              </a:ext>
                            </a:extLst>
                          </a:hlinkClick>
                        </a:rPr>
                        <a:t>GFI.JO</a:t>
                      </a:r>
                      <a:endParaRPr lang="en-US" sz="1100" cap="none" spc="0">
                        <a:solidFill>
                          <a:schemeClr val="tx1"/>
                        </a:solidFill>
                        <a:effectLst/>
                      </a:endParaRPr>
                    </a:p>
                  </a:txBody>
                  <a:tcPr marL="102735" marR="102735" marT="102735" marB="102735" anchor="ctr"/>
                </a:tc>
                <a:tc>
                  <a:txBody>
                    <a:bodyPr/>
                    <a:lstStyle/>
                    <a:p>
                      <a:r>
                        <a:rPr lang="en-US" sz="1100" cap="none" spc="0" dirty="0">
                          <a:solidFill>
                            <a:schemeClr val="tx1"/>
                          </a:solidFill>
                          <a:effectLst/>
                        </a:rPr>
                        <a:t>2.72%</a:t>
                      </a:r>
                    </a:p>
                  </a:txBody>
                  <a:tcPr marL="102735" marR="102735" marT="102735" marB="102735" anchor="ctr"/>
                </a:tc>
                <a:extLst>
                  <a:ext uri="{0D108BD9-81ED-4DB2-BD59-A6C34878D82A}">
                    <a16:rowId xmlns:a16="http://schemas.microsoft.com/office/drawing/2014/main" val="2400955240"/>
                  </a:ext>
                </a:extLst>
              </a:tr>
            </a:tbl>
          </a:graphicData>
        </a:graphic>
      </p:graphicFrame>
    </p:spTree>
    <p:extLst>
      <p:ext uri="{BB962C8B-B14F-4D97-AF65-F5344CB8AC3E}">
        <p14:creationId xmlns:p14="http://schemas.microsoft.com/office/powerpoint/2010/main" val="248255935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22" name="Group 21">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4"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6"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1"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3" name="Group 22">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6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5712E5-94A2-B44B-9A91-D1282F859138}"/>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(63.19% of Total Assets)</a:t>
            </a:r>
          </a:p>
        </p:txBody>
      </p:sp>
      <p:sp useBgFill="1">
        <p:nvSpPr>
          <p:cNvPr id="64"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6B1FF558-9694-3067-7F3C-D1D246585347}"/>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Materials</a:t>
            </a:r>
          </a:p>
        </p:txBody>
      </p:sp>
      <p:graphicFrame>
        <p:nvGraphicFramePr>
          <p:cNvPr id="14" name="Content Placeholder 8">
            <a:extLst>
              <a:ext uri="{FF2B5EF4-FFF2-40B4-BE49-F238E27FC236}">
                <a16:creationId xmlns:a16="http://schemas.microsoft.com/office/drawing/2014/main" id="{38C44BCA-D84E-9848-914B-BCA13FC93DE1}"/>
              </a:ext>
            </a:extLst>
          </p:cNvPr>
          <p:cNvGraphicFramePr>
            <a:graphicFrameLocks/>
          </p:cNvGraphicFramePr>
          <p:nvPr>
            <p:extLst>
              <p:ext uri="{D42A27DB-BD31-4B8C-83A1-F6EECF244321}">
                <p14:modId xmlns:p14="http://schemas.microsoft.com/office/powerpoint/2010/main" val="2395697282"/>
              </p:ext>
            </p:extLst>
          </p:nvPr>
        </p:nvGraphicFramePr>
        <p:xfrm>
          <a:off x="1325008" y="1137621"/>
          <a:ext cx="5700342" cy="4577300"/>
        </p:xfrm>
        <a:graphic>
          <a:graphicData uri="http://schemas.openxmlformats.org/drawingml/2006/table">
            <a:tbl>
              <a:tblPr firstRow="1" bandRow="1">
                <a:tableStyleId>{793D81CF-94F2-401A-BA57-92F5A7B2D0C5}</a:tableStyleId>
              </a:tblPr>
              <a:tblGrid>
                <a:gridCol w="2637663">
                  <a:extLst>
                    <a:ext uri="{9D8B030D-6E8A-4147-A177-3AD203B41FA5}">
                      <a16:colId xmlns:a16="http://schemas.microsoft.com/office/drawing/2014/main" val="2412358293"/>
                    </a:ext>
                  </a:extLst>
                </a:gridCol>
                <a:gridCol w="1445804">
                  <a:extLst>
                    <a:ext uri="{9D8B030D-6E8A-4147-A177-3AD203B41FA5}">
                      <a16:colId xmlns:a16="http://schemas.microsoft.com/office/drawing/2014/main" val="3797758100"/>
                    </a:ext>
                  </a:extLst>
                </a:gridCol>
                <a:gridCol w="1616875">
                  <a:extLst>
                    <a:ext uri="{9D8B030D-6E8A-4147-A177-3AD203B41FA5}">
                      <a16:colId xmlns:a16="http://schemas.microsoft.com/office/drawing/2014/main" val="441369847"/>
                    </a:ext>
                  </a:extLst>
                </a:gridCol>
              </a:tblGrid>
              <a:tr h="438246">
                <a:tc>
                  <a:txBody>
                    <a:bodyPr/>
                    <a:lstStyle/>
                    <a:p>
                      <a:pPr algn="l"/>
                      <a:r>
                        <a:rPr lang="en-US" sz="1600" b="0" cap="none" spc="0">
                          <a:solidFill>
                            <a:schemeClr val="bg1"/>
                          </a:solidFill>
                          <a:effectLst/>
                        </a:rPr>
                        <a:t>Name</a:t>
                      </a:r>
                    </a:p>
                  </a:txBody>
                  <a:tcPr marL="84615" marR="84615" marT="103222" marB="52884" anchor="ctr"/>
                </a:tc>
                <a:tc>
                  <a:txBody>
                    <a:bodyPr/>
                    <a:lstStyle/>
                    <a:p>
                      <a:pPr algn="l"/>
                      <a:r>
                        <a:rPr lang="en-US" sz="1600" b="0" cap="none" spc="0">
                          <a:solidFill>
                            <a:schemeClr val="bg1"/>
                          </a:solidFill>
                          <a:effectLst/>
                        </a:rPr>
                        <a:t>Symbol</a:t>
                      </a:r>
                    </a:p>
                  </a:txBody>
                  <a:tcPr marL="84615" marR="84615" marT="103222" marB="52884" anchor="ctr"/>
                </a:tc>
                <a:tc>
                  <a:txBody>
                    <a:bodyPr/>
                    <a:lstStyle/>
                    <a:p>
                      <a:r>
                        <a:rPr lang="en-US" sz="1600" b="0" cap="none" spc="0" dirty="0">
                          <a:solidFill>
                            <a:schemeClr val="bg1"/>
                          </a:solidFill>
                          <a:effectLst/>
                        </a:rPr>
                        <a:t>% Assets</a:t>
                      </a:r>
                    </a:p>
                  </a:txBody>
                  <a:tcPr marL="84615" marR="84615" marT="103222" marB="52884" anchor="ctr"/>
                </a:tc>
                <a:extLst>
                  <a:ext uri="{0D108BD9-81ED-4DB2-BD59-A6C34878D82A}">
                    <a16:rowId xmlns:a16="http://schemas.microsoft.com/office/drawing/2014/main" val="766487360"/>
                  </a:ext>
                </a:extLst>
              </a:tr>
              <a:tr h="393261">
                <a:tc>
                  <a:txBody>
                    <a:bodyPr/>
                    <a:lstStyle/>
                    <a:p>
                      <a:pPr algn="l"/>
                      <a:r>
                        <a:rPr lang="en-US" sz="1400" cap="none" spc="0">
                          <a:solidFill>
                            <a:schemeClr val="tx1"/>
                          </a:solidFill>
                          <a:effectLst/>
                        </a:rPr>
                        <a:t>Linde PLC</a:t>
                      </a:r>
                    </a:p>
                  </a:txBody>
                  <a:tcPr marL="84615" marR="84615" marT="103222" marB="42307" anchor="ctr"/>
                </a:tc>
                <a:tc>
                  <a:txBody>
                    <a:bodyPr/>
                    <a:lstStyle/>
                    <a:p>
                      <a:pPr algn="l"/>
                      <a:r>
                        <a:rPr lang="en-US" sz="1400" b="1" u="none" strike="noStrike" cap="none" spc="0">
                          <a:solidFill>
                            <a:schemeClr val="tx1"/>
                          </a:solidFill>
                          <a:effectLst/>
                          <a:hlinkClick r:id="rId3">
                            <a:extLst>
                              <a:ext uri="{A12FA001-AC4F-418D-AE19-62706E023703}">
                                <ahyp:hlinkClr xmlns:ahyp="http://schemas.microsoft.com/office/drawing/2018/hyperlinkcolor" val="tx"/>
                              </a:ext>
                            </a:extLst>
                          </a:hlinkClick>
                        </a:rPr>
                        <a:t>LIN.L</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15.91%</a:t>
                      </a:r>
                    </a:p>
                  </a:txBody>
                  <a:tcPr marL="84615" marR="84615" marT="103222" marB="42307" anchor="ctr"/>
                </a:tc>
                <a:extLst>
                  <a:ext uri="{0D108BD9-81ED-4DB2-BD59-A6C34878D82A}">
                    <a16:rowId xmlns:a16="http://schemas.microsoft.com/office/drawing/2014/main" val="446331987"/>
                  </a:ext>
                </a:extLst>
              </a:tr>
              <a:tr h="393261">
                <a:tc>
                  <a:txBody>
                    <a:bodyPr/>
                    <a:lstStyle/>
                    <a:p>
                      <a:pPr algn="l"/>
                      <a:r>
                        <a:rPr lang="en-US" sz="1400" cap="none" spc="0">
                          <a:solidFill>
                            <a:schemeClr val="tx1"/>
                          </a:solidFill>
                          <a:effectLst/>
                        </a:rPr>
                        <a:t>Sherwin-Williams Co</a:t>
                      </a:r>
                    </a:p>
                  </a:txBody>
                  <a:tcPr marL="84615" marR="84615" marT="103222" marB="42307" anchor="ctr"/>
                </a:tc>
                <a:tc>
                  <a:txBody>
                    <a:bodyPr/>
                    <a:lstStyle/>
                    <a:p>
                      <a:pPr algn="l"/>
                      <a:r>
                        <a:rPr lang="en-US" sz="1400" b="1" u="none" strike="noStrike" cap="none" spc="0">
                          <a:solidFill>
                            <a:schemeClr val="tx1"/>
                          </a:solidFill>
                          <a:effectLst/>
                          <a:hlinkClick r:id="rId4">
                            <a:extLst>
                              <a:ext uri="{A12FA001-AC4F-418D-AE19-62706E023703}">
                                <ahyp:hlinkClr xmlns:ahyp="http://schemas.microsoft.com/office/drawing/2018/hyperlinkcolor" val="tx"/>
                              </a:ext>
                            </a:extLst>
                          </a:hlinkClick>
                        </a:rPr>
                        <a:t>SHW</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6.90%</a:t>
                      </a:r>
                    </a:p>
                  </a:txBody>
                  <a:tcPr marL="84615" marR="84615" marT="103222" marB="42307" anchor="ctr"/>
                </a:tc>
                <a:extLst>
                  <a:ext uri="{0D108BD9-81ED-4DB2-BD59-A6C34878D82A}">
                    <a16:rowId xmlns:a16="http://schemas.microsoft.com/office/drawing/2014/main" val="561392853"/>
                  </a:ext>
                </a:extLst>
              </a:tr>
              <a:tr h="393261">
                <a:tc>
                  <a:txBody>
                    <a:bodyPr/>
                    <a:lstStyle/>
                    <a:p>
                      <a:pPr algn="l"/>
                      <a:r>
                        <a:rPr lang="en-US" sz="1400" cap="none" spc="0">
                          <a:solidFill>
                            <a:schemeClr val="tx1"/>
                          </a:solidFill>
                          <a:effectLst/>
                        </a:rPr>
                        <a:t>Air Products &amp; Chemicals Inc</a:t>
                      </a:r>
                    </a:p>
                  </a:txBody>
                  <a:tcPr marL="84615" marR="84615" marT="103222" marB="42307" anchor="ctr"/>
                </a:tc>
                <a:tc>
                  <a:txBody>
                    <a:bodyPr/>
                    <a:lstStyle/>
                    <a:p>
                      <a:pPr algn="l"/>
                      <a:r>
                        <a:rPr lang="en-US" sz="1400" b="1" u="none" strike="noStrike" cap="none" spc="0">
                          <a:solidFill>
                            <a:schemeClr val="tx1"/>
                          </a:solidFill>
                          <a:effectLst/>
                          <a:hlinkClick r:id="rId5">
                            <a:extLst>
                              <a:ext uri="{A12FA001-AC4F-418D-AE19-62706E023703}">
                                <ahyp:hlinkClr xmlns:ahyp="http://schemas.microsoft.com/office/drawing/2018/hyperlinkcolor" val="tx"/>
                              </a:ext>
                            </a:extLst>
                          </a:hlinkClick>
                        </a:rPr>
                        <a:t>APD</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6.74%</a:t>
                      </a:r>
                    </a:p>
                  </a:txBody>
                  <a:tcPr marL="84615" marR="84615" marT="103222" marB="42307" anchor="ctr"/>
                </a:tc>
                <a:extLst>
                  <a:ext uri="{0D108BD9-81ED-4DB2-BD59-A6C34878D82A}">
                    <a16:rowId xmlns:a16="http://schemas.microsoft.com/office/drawing/2014/main" val="3843430288"/>
                  </a:ext>
                </a:extLst>
              </a:tr>
              <a:tr h="393261">
                <a:tc>
                  <a:txBody>
                    <a:bodyPr/>
                    <a:lstStyle/>
                    <a:p>
                      <a:pPr algn="l"/>
                      <a:r>
                        <a:rPr lang="en-US" sz="1400" cap="none" spc="0">
                          <a:solidFill>
                            <a:schemeClr val="tx1"/>
                          </a:solidFill>
                          <a:effectLst/>
                        </a:rPr>
                        <a:t>Freeport-McMoRan Inc</a:t>
                      </a:r>
                    </a:p>
                  </a:txBody>
                  <a:tcPr marL="84615" marR="84615" marT="103222" marB="42307" anchor="ctr"/>
                </a:tc>
                <a:tc>
                  <a:txBody>
                    <a:bodyPr/>
                    <a:lstStyle/>
                    <a:p>
                      <a:pPr algn="l"/>
                      <a:r>
                        <a:rPr lang="en-US" sz="1400" b="1" u="none" strike="noStrike" cap="none" spc="0">
                          <a:solidFill>
                            <a:schemeClr val="tx1"/>
                          </a:solidFill>
                          <a:effectLst/>
                          <a:hlinkClick r:id="rId6">
                            <a:extLst>
                              <a:ext uri="{A12FA001-AC4F-418D-AE19-62706E023703}">
                                <ahyp:hlinkClr xmlns:ahyp="http://schemas.microsoft.com/office/drawing/2018/hyperlinkcolor" val="tx"/>
                              </a:ext>
                            </a:extLst>
                          </a:hlinkClick>
                        </a:rPr>
                        <a:t>FCX</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5.75%</a:t>
                      </a:r>
                    </a:p>
                  </a:txBody>
                  <a:tcPr marL="84615" marR="84615" marT="103222" marB="42307" anchor="ctr"/>
                </a:tc>
                <a:extLst>
                  <a:ext uri="{0D108BD9-81ED-4DB2-BD59-A6C34878D82A}">
                    <a16:rowId xmlns:a16="http://schemas.microsoft.com/office/drawing/2014/main" val="2272003496"/>
                  </a:ext>
                </a:extLst>
              </a:tr>
              <a:tr h="393261">
                <a:tc>
                  <a:txBody>
                    <a:bodyPr/>
                    <a:lstStyle/>
                    <a:p>
                      <a:pPr algn="l"/>
                      <a:r>
                        <a:rPr lang="en-US" sz="1400" cap="none" spc="0">
                          <a:solidFill>
                            <a:schemeClr val="tx1"/>
                          </a:solidFill>
                          <a:effectLst/>
                        </a:rPr>
                        <a:t>Ecolab Inc</a:t>
                      </a:r>
                    </a:p>
                  </a:txBody>
                  <a:tcPr marL="84615" marR="84615" marT="103222" marB="42307" anchor="ctr"/>
                </a:tc>
                <a:tc>
                  <a:txBody>
                    <a:bodyPr/>
                    <a:lstStyle/>
                    <a:p>
                      <a:pPr algn="l"/>
                      <a:r>
                        <a:rPr lang="en-US" sz="1400" b="1" u="none" strike="noStrike" cap="none" spc="0">
                          <a:solidFill>
                            <a:schemeClr val="tx1"/>
                          </a:solidFill>
                          <a:effectLst/>
                          <a:hlinkClick r:id="rId7">
                            <a:extLst>
                              <a:ext uri="{A12FA001-AC4F-418D-AE19-62706E023703}">
                                <ahyp:hlinkClr xmlns:ahyp="http://schemas.microsoft.com/office/drawing/2018/hyperlinkcolor" val="tx"/>
                              </a:ext>
                            </a:extLst>
                          </a:hlinkClick>
                        </a:rPr>
                        <a:t>ECL</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5.42%</a:t>
                      </a:r>
                    </a:p>
                  </a:txBody>
                  <a:tcPr marL="84615" marR="84615" marT="103222" marB="42307" anchor="ctr"/>
                </a:tc>
                <a:extLst>
                  <a:ext uri="{0D108BD9-81ED-4DB2-BD59-A6C34878D82A}">
                    <a16:rowId xmlns:a16="http://schemas.microsoft.com/office/drawing/2014/main" val="2334685855"/>
                  </a:ext>
                </a:extLst>
              </a:tr>
              <a:tr h="393261">
                <a:tc>
                  <a:txBody>
                    <a:bodyPr/>
                    <a:lstStyle/>
                    <a:p>
                      <a:pPr algn="l"/>
                      <a:r>
                        <a:rPr lang="en-US" sz="1400" cap="none" spc="0">
                          <a:solidFill>
                            <a:schemeClr val="tx1"/>
                          </a:solidFill>
                          <a:effectLst/>
                        </a:rPr>
                        <a:t>Newmont Corp</a:t>
                      </a:r>
                    </a:p>
                  </a:txBody>
                  <a:tcPr marL="84615" marR="84615" marT="103222" marB="42307" anchor="ctr"/>
                </a:tc>
                <a:tc>
                  <a:txBody>
                    <a:bodyPr/>
                    <a:lstStyle/>
                    <a:p>
                      <a:pPr algn="l"/>
                      <a:r>
                        <a:rPr lang="en-US" sz="1400" b="1" u="none" strike="noStrike" cap="none" spc="0">
                          <a:solidFill>
                            <a:schemeClr val="tx1"/>
                          </a:solidFill>
                          <a:effectLst/>
                          <a:hlinkClick r:id="rId8">
                            <a:extLst>
                              <a:ext uri="{A12FA001-AC4F-418D-AE19-62706E023703}">
                                <ahyp:hlinkClr xmlns:ahyp="http://schemas.microsoft.com/office/drawing/2018/hyperlinkcolor" val="tx"/>
                              </a:ext>
                            </a:extLst>
                          </a:hlinkClick>
                        </a:rPr>
                        <a:t>NEM</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5.37%</a:t>
                      </a:r>
                    </a:p>
                  </a:txBody>
                  <a:tcPr marL="84615" marR="84615" marT="103222" marB="42307" anchor="ctr"/>
                </a:tc>
                <a:extLst>
                  <a:ext uri="{0D108BD9-81ED-4DB2-BD59-A6C34878D82A}">
                    <a16:rowId xmlns:a16="http://schemas.microsoft.com/office/drawing/2014/main" val="4178858313"/>
                  </a:ext>
                </a:extLst>
              </a:tr>
              <a:tr h="393261">
                <a:tc>
                  <a:txBody>
                    <a:bodyPr/>
                    <a:lstStyle/>
                    <a:p>
                      <a:pPr algn="l"/>
                      <a:r>
                        <a:rPr lang="en-US" sz="1400" cap="none" spc="0">
                          <a:solidFill>
                            <a:schemeClr val="tx1"/>
                          </a:solidFill>
                          <a:effectLst/>
                        </a:rPr>
                        <a:t>DuPont de Nemours Inc</a:t>
                      </a:r>
                    </a:p>
                  </a:txBody>
                  <a:tcPr marL="84615" marR="84615" marT="103222" marB="42307" anchor="ctr"/>
                </a:tc>
                <a:tc>
                  <a:txBody>
                    <a:bodyPr/>
                    <a:lstStyle/>
                    <a:p>
                      <a:pPr algn="l"/>
                      <a:r>
                        <a:rPr lang="en-US" sz="1400" b="1" u="none" strike="noStrike" cap="none" spc="0">
                          <a:solidFill>
                            <a:schemeClr val="tx1"/>
                          </a:solidFill>
                          <a:effectLst/>
                          <a:hlinkClick r:id="rId9">
                            <a:extLst>
                              <a:ext uri="{A12FA001-AC4F-418D-AE19-62706E023703}">
                                <ahyp:hlinkClr xmlns:ahyp="http://schemas.microsoft.com/office/drawing/2018/hyperlinkcolor" val="tx"/>
                              </a:ext>
                            </a:extLst>
                          </a:hlinkClick>
                        </a:rPr>
                        <a:t>DD</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4.42%</a:t>
                      </a:r>
                    </a:p>
                  </a:txBody>
                  <a:tcPr marL="84615" marR="84615" marT="103222" marB="42307" anchor="ctr"/>
                </a:tc>
                <a:extLst>
                  <a:ext uri="{0D108BD9-81ED-4DB2-BD59-A6C34878D82A}">
                    <a16:rowId xmlns:a16="http://schemas.microsoft.com/office/drawing/2014/main" val="3202932064"/>
                  </a:ext>
                </a:extLst>
              </a:tr>
              <a:tr h="393261">
                <a:tc>
                  <a:txBody>
                    <a:bodyPr/>
                    <a:lstStyle/>
                    <a:p>
                      <a:pPr algn="l"/>
                      <a:r>
                        <a:rPr lang="en-US" sz="1400" cap="none" spc="0">
                          <a:solidFill>
                            <a:schemeClr val="tx1"/>
                          </a:solidFill>
                          <a:effectLst/>
                        </a:rPr>
                        <a:t>Dow Inc</a:t>
                      </a:r>
                    </a:p>
                  </a:txBody>
                  <a:tcPr marL="84615" marR="84615" marT="103222" marB="42307" anchor="ctr"/>
                </a:tc>
                <a:tc>
                  <a:txBody>
                    <a:bodyPr/>
                    <a:lstStyle/>
                    <a:p>
                      <a:pPr algn="l"/>
                      <a:r>
                        <a:rPr lang="en-US" sz="1400" b="1" u="none" strike="noStrike" cap="none" spc="0">
                          <a:solidFill>
                            <a:schemeClr val="tx1"/>
                          </a:solidFill>
                          <a:effectLst/>
                          <a:hlinkClick r:id="rId10">
                            <a:extLst>
                              <a:ext uri="{A12FA001-AC4F-418D-AE19-62706E023703}">
                                <ahyp:hlinkClr xmlns:ahyp="http://schemas.microsoft.com/office/drawing/2018/hyperlinkcolor" val="tx"/>
                              </a:ext>
                            </a:extLst>
                          </a:hlinkClick>
                        </a:rPr>
                        <a:t>DOW</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4.37%</a:t>
                      </a:r>
                    </a:p>
                  </a:txBody>
                  <a:tcPr marL="84615" marR="84615" marT="103222" marB="42307" anchor="ctr"/>
                </a:tc>
                <a:extLst>
                  <a:ext uri="{0D108BD9-81ED-4DB2-BD59-A6C34878D82A}">
                    <a16:rowId xmlns:a16="http://schemas.microsoft.com/office/drawing/2014/main" val="1914212318"/>
                  </a:ext>
                </a:extLst>
              </a:tr>
              <a:tr h="393261">
                <a:tc>
                  <a:txBody>
                    <a:bodyPr/>
                    <a:lstStyle/>
                    <a:p>
                      <a:pPr algn="l"/>
                      <a:r>
                        <a:rPr lang="en-US" sz="1400" cap="none" spc="0">
                          <a:solidFill>
                            <a:schemeClr val="tx1"/>
                          </a:solidFill>
                          <a:effectLst/>
                        </a:rPr>
                        <a:t>PPG Industries Inc</a:t>
                      </a:r>
                    </a:p>
                  </a:txBody>
                  <a:tcPr marL="84615" marR="84615" marT="103222" marB="42307" anchor="ctr"/>
                </a:tc>
                <a:tc>
                  <a:txBody>
                    <a:bodyPr/>
                    <a:lstStyle/>
                    <a:p>
                      <a:pPr algn="l"/>
                      <a:r>
                        <a:rPr lang="en-US" sz="1400" b="1" u="none" strike="noStrike" cap="none" spc="0">
                          <a:solidFill>
                            <a:schemeClr val="tx1"/>
                          </a:solidFill>
                          <a:effectLst/>
                          <a:hlinkClick r:id="rId11">
                            <a:extLst>
                              <a:ext uri="{A12FA001-AC4F-418D-AE19-62706E023703}">
                                <ahyp:hlinkClr xmlns:ahyp="http://schemas.microsoft.com/office/drawing/2018/hyperlinkcolor" val="tx"/>
                              </a:ext>
                            </a:extLst>
                          </a:hlinkClick>
                        </a:rPr>
                        <a:t>PPG</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4.32%</a:t>
                      </a:r>
                    </a:p>
                  </a:txBody>
                  <a:tcPr marL="84615" marR="84615" marT="103222" marB="42307" anchor="ctr"/>
                </a:tc>
                <a:extLst>
                  <a:ext uri="{0D108BD9-81ED-4DB2-BD59-A6C34878D82A}">
                    <a16:rowId xmlns:a16="http://schemas.microsoft.com/office/drawing/2014/main" val="66627397"/>
                  </a:ext>
                </a:extLst>
              </a:tr>
              <a:tr h="599705">
                <a:tc>
                  <a:txBody>
                    <a:bodyPr/>
                    <a:lstStyle/>
                    <a:p>
                      <a:pPr algn="l"/>
                      <a:r>
                        <a:rPr lang="en-US" sz="1400" cap="none" spc="0">
                          <a:solidFill>
                            <a:schemeClr val="tx1"/>
                          </a:solidFill>
                          <a:effectLst/>
                        </a:rPr>
                        <a:t>International Flavors &amp; Fragrances Inc</a:t>
                      </a:r>
                    </a:p>
                  </a:txBody>
                  <a:tcPr marL="84615" marR="84615" marT="103222" marB="42307" anchor="ctr"/>
                </a:tc>
                <a:tc>
                  <a:txBody>
                    <a:bodyPr/>
                    <a:lstStyle/>
                    <a:p>
                      <a:pPr algn="l"/>
                      <a:r>
                        <a:rPr lang="en-US" sz="1400" b="1" u="none" strike="noStrike" cap="none" spc="0">
                          <a:solidFill>
                            <a:schemeClr val="tx1"/>
                          </a:solidFill>
                          <a:effectLst/>
                          <a:hlinkClick r:id="rId12">
                            <a:extLst>
                              <a:ext uri="{A12FA001-AC4F-418D-AE19-62706E023703}">
                                <ahyp:hlinkClr xmlns:ahyp="http://schemas.microsoft.com/office/drawing/2018/hyperlinkcolor" val="tx"/>
                              </a:ext>
                            </a:extLst>
                          </a:hlinkClick>
                        </a:rPr>
                        <a:t>IFF</a:t>
                      </a:r>
                      <a:endParaRPr lang="en-US" sz="1400" cap="none" spc="0">
                        <a:solidFill>
                          <a:schemeClr val="tx1"/>
                        </a:solidFill>
                        <a:effectLst/>
                      </a:endParaRPr>
                    </a:p>
                  </a:txBody>
                  <a:tcPr marL="84615" marR="84615" marT="103222" marB="42307" anchor="ctr"/>
                </a:tc>
                <a:tc>
                  <a:txBody>
                    <a:bodyPr/>
                    <a:lstStyle/>
                    <a:p>
                      <a:r>
                        <a:rPr lang="en-US" sz="1400" cap="none" spc="0" dirty="0">
                          <a:solidFill>
                            <a:schemeClr val="tx1"/>
                          </a:solidFill>
                          <a:effectLst/>
                        </a:rPr>
                        <a:t>3.99%</a:t>
                      </a:r>
                    </a:p>
                  </a:txBody>
                  <a:tcPr marL="84615" marR="84615" marT="103222" marB="42307" anchor="ctr"/>
                </a:tc>
                <a:extLst>
                  <a:ext uri="{0D108BD9-81ED-4DB2-BD59-A6C34878D82A}">
                    <a16:rowId xmlns:a16="http://schemas.microsoft.com/office/drawing/2014/main" val="4066605063"/>
                  </a:ext>
                </a:extLst>
              </a:tr>
            </a:tbl>
          </a:graphicData>
        </a:graphic>
      </p:graphicFrame>
    </p:spTree>
    <p:extLst>
      <p:ext uri="{BB962C8B-B14F-4D97-AF65-F5344CB8AC3E}">
        <p14:creationId xmlns:p14="http://schemas.microsoft.com/office/powerpoint/2010/main" val="1087287858"/>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8" name="Group 1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23A0B2-D0C5-734C-899A-7D312299C556}"/>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(53.31% of Total Assets)</a:t>
            </a:r>
          </a:p>
        </p:txBody>
      </p:sp>
      <p:sp useBgFill="1">
        <p:nvSpPr>
          <p:cNvPr id="6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5FFE0B99-1F7A-5746-7B83-48C2256F3017}"/>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Industrials</a:t>
            </a:r>
          </a:p>
        </p:txBody>
      </p:sp>
      <p:graphicFrame>
        <p:nvGraphicFramePr>
          <p:cNvPr id="10" name="Content Placeholder 5">
            <a:extLst>
              <a:ext uri="{FF2B5EF4-FFF2-40B4-BE49-F238E27FC236}">
                <a16:creationId xmlns:a16="http://schemas.microsoft.com/office/drawing/2014/main" id="{F27F19C1-3772-0C49-BF9B-A4A8DAD94F88}"/>
              </a:ext>
            </a:extLst>
          </p:cNvPr>
          <p:cNvGraphicFramePr>
            <a:graphicFrameLocks/>
          </p:cNvGraphicFramePr>
          <p:nvPr>
            <p:extLst>
              <p:ext uri="{D42A27DB-BD31-4B8C-83A1-F6EECF244321}">
                <p14:modId xmlns:p14="http://schemas.microsoft.com/office/powerpoint/2010/main" val="2982316054"/>
              </p:ext>
            </p:extLst>
          </p:nvPr>
        </p:nvGraphicFramePr>
        <p:xfrm>
          <a:off x="1118988" y="1153637"/>
          <a:ext cx="6112382" cy="4545267"/>
        </p:xfrm>
        <a:graphic>
          <a:graphicData uri="http://schemas.openxmlformats.org/drawingml/2006/table">
            <a:tbl>
              <a:tblPr firstRow="1" bandRow="1">
                <a:tableStyleId>{793D81CF-94F2-401A-BA57-92F5A7B2D0C5}</a:tableStyleId>
              </a:tblPr>
              <a:tblGrid>
                <a:gridCol w="2656219">
                  <a:extLst>
                    <a:ext uri="{9D8B030D-6E8A-4147-A177-3AD203B41FA5}">
                      <a16:colId xmlns:a16="http://schemas.microsoft.com/office/drawing/2014/main" val="448025794"/>
                    </a:ext>
                  </a:extLst>
                </a:gridCol>
                <a:gridCol w="1581620">
                  <a:extLst>
                    <a:ext uri="{9D8B030D-6E8A-4147-A177-3AD203B41FA5}">
                      <a16:colId xmlns:a16="http://schemas.microsoft.com/office/drawing/2014/main" val="3610251227"/>
                    </a:ext>
                  </a:extLst>
                </a:gridCol>
                <a:gridCol w="1874543">
                  <a:extLst>
                    <a:ext uri="{9D8B030D-6E8A-4147-A177-3AD203B41FA5}">
                      <a16:colId xmlns:a16="http://schemas.microsoft.com/office/drawing/2014/main" val="1184160548"/>
                    </a:ext>
                  </a:extLst>
                </a:gridCol>
              </a:tblGrid>
              <a:tr h="473397">
                <a:tc>
                  <a:txBody>
                    <a:bodyPr/>
                    <a:lstStyle/>
                    <a:p>
                      <a:pPr algn="l"/>
                      <a:r>
                        <a:rPr lang="en-US" sz="1600" b="0" cap="none" spc="0">
                          <a:solidFill>
                            <a:schemeClr val="bg1"/>
                          </a:solidFill>
                          <a:effectLst/>
                        </a:rPr>
                        <a:t>Name</a:t>
                      </a:r>
                    </a:p>
                  </a:txBody>
                  <a:tcPr marL="84615" marR="84615" marT="103222" marB="52884" anchor="ctr"/>
                </a:tc>
                <a:tc>
                  <a:txBody>
                    <a:bodyPr/>
                    <a:lstStyle/>
                    <a:p>
                      <a:pPr algn="l"/>
                      <a:r>
                        <a:rPr lang="en-US" sz="1600" b="0" cap="none" spc="0">
                          <a:solidFill>
                            <a:schemeClr val="bg1"/>
                          </a:solidFill>
                          <a:effectLst/>
                        </a:rPr>
                        <a:t>Symbol</a:t>
                      </a:r>
                    </a:p>
                  </a:txBody>
                  <a:tcPr marL="84615" marR="84615" marT="103222" marB="52884" anchor="ctr"/>
                </a:tc>
                <a:tc>
                  <a:txBody>
                    <a:bodyPr/>
                    <a:lstStyle/>
                    <a:p>
                      <a:r>
                        <a:rPr lang="en-US" sz="1600" b="0" cap="none" spc="0" dirty="0">
                          <a:solidFill>
                            <a:schemeClr val="bg1"/>
                          </a:solidFill>
                          <a:effectLst/>
                        </a:rPr>
                        <a:t>% Assets</a:t>
                      </a:r>
                    </a:p>
                  </a:txBody>
                  <a:tcPr marL="84615" marR="84615" marT="103222" marB="52884" anchor="ctr"/>
                </a:tc>
                <a:extLst>
                  <a:ext uri="{0D108BD9-81ED-4DB2-BD59-A6C34878D82A}">
                    <a16:rowId xmlns:a16="http://schemas.microsoft.com/office/drawing/2014/main" val="3950913454"/>
                  </a:ext>
                </a:extLst>
              </a:tr>
              <a:tr h="407187">
                <a:tc>
                  <a:txBody>
                    <a:bodyPr/>
                    <a:lstStyle/>
                    <a:p>
                      <a:pPr algn="l"/>
                      <a:r>
                        <a:rPr lang="en-US" sz="1300" cap="none" spc="0">
                          <a:solidFill>
                            <a:schemeClr val="tx1"/>
                          </a:solidFill>
                          <a:effectLst/>
                        </a:rPr>
                        <a:t>UnitedHealth Group Inc</a:t>
                      </a:r>
                    </a:p>
                  </a:txBody>
                  <a:tcPr marL="69520" marR="86931" marT="19863" marB="148971" anchor="ctr"/>
                </a:tc>
                <a:tc>
                  <a:txBody>
                    <a:bodyPr/>
                    <a:lstStyle/>
                    <a:p>
                      <a:pPr algn="l"/>
                      <a:r>
                        <a:rPr lang="en-US" sz="1300" b="1" u="none" strike="noStrike" cap="none" spc="0">
                          <a:solidFill>
                            <a:schemeClr val="tx1"/>
                          </a:solidFill>
                          <a:effectLst/>
                          <a:hlinkClick r:id="rId3">
                            <a:extLst>
                              <a:ext uri="{A12FA001-AC4F-418D-AE19-62706E023703}">
                                <ahyp:hlinkClr xmlns:ahyp="http://schemas.microsoft.com/office/drawing/2018/hyperlinkcolor" val="tx"/>
                              </a:ext>
                            </a:extLst>
                          </a:hlinkClick>
                        </a:rPr>
                        <a:t>UNH</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7.74%</a:t>
                      </a:r>
                    </a:p>
                  </a:txBody>
                  <a:tcPr marL="69520" marR="86931" marT="19863" marB="148971" anchor="ctr"/>
                </a:tc>
                <a:extLst>
                  <a:ext uri="{0D108BD9-81ED-4DB2-BD59-A6C34878D82A}">
                    <a16:rowId xmlns:a16="http://schemas.microsoft.com/office/drawing/2014/main" val="1361602460"/>
                  </a:ext>
                </a:extLst>
              </a:tr>
              <a:tr h="407187">
                <a:tc>
                  <a:txBody>
                    <a:bodyPr/>
                    <a:lstStyle/>
                    <a:p>
                      <a:pPr algn="l"/>
                      <a:r>
                        <a:rPr lang="en-US" sz="1300" cap="none" spc="0">
                          <a:solidFill>
                            <a:schemeClr val="tx1"/>
                          </a:solidFill>
                          <a:effectLst/>
                        </a:rPr>
                        <a:t>Goldman Sachs Group Inc</a:t>
                      </a:r>
                    </a:p>
                  </a:txBody>
                  <a:tcPr marL="69520" marR="86931" marT="19863" marB="148971" anchor="ctr"/>
                </a:tc>
                <a:tc>
                  <a:txBody>
                    <a:bodyPr/>
                    <a:lstStyle/>
                    <a:p>
                      <a:pPr algn="l"/>
                      <a:r>
                        <a:rPr lang="en-US" sz="1300" b="1" u="none" strike="noStrike" cap="none" spc="0">
                          <a:solidFill>
                            <a:schemeClr val="tx1"/>
                          </a:solidFill>
                          <a:effectLst/>
                          <a:hlinkClick r:id="rId4">
                            <a:extLst>
                              <a:ext uri="{A12FA001-AC4F-418D-AE19-62706E023703}">
                                <ahyp:hlinkClr xmlns:ahyp="http://schemas.microsoft.com/office/drawing/2018/hyperlinkcolor" val="tx"/>
                              </a:ext>
                            </a:extLst>
                          </a:hlinkClick>
                        </a:rPr>
                        <a:t>GS</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7.69%</a:t>
                      </a:r>
                    </a:p>
                  </a:txBody>
                  <a:tcPr marL="69520" marR="86931" marT="19863" marB="148971" anchor="ctr"/>
                </a:tc>
                <a:extLst>
                  <a:ext uri="{0D108BD9-81ED-4DB2-BD59-A6C34878D82A}">
                    <a16:rowId xmlns:a16="http://schemas.microsoft.com/office/drawing/2014/main" val="2415608611"/>
                  </a:ext>
                </a:extLst>
              </a:tr>
              <a:tr h="407187">
                <a:tc>
                  <a:txBody>
                    <a:bodyPr/>
                    <a:lstStyle/>
                    <a:p>
                      <a:pPr algn="l"/>
                      <a:r>
                        <a:rPr lang="en-US" sz="1300" cap="none" spc="0">
                          <a:solidFill>
                            <a:schemeClr val="tx1"/>
                          </a:solidFill>
                          <a:effectLst/>
                        </a:rPr>
                        <a:t>The Home Depot Inc</a:t>
                      </a:r>
                    </a:p>
                  </a:txBody>
                  <a:tcPr marL="69520" marR="86931" marT="19863" marB="148971" anchor="ctr"/>
                </a:tc>
                <a:tc>
                  <a:txBody>
                    <a:bodyPr/>
                    <a:lstStyle/>
                    <a:p>
                      <a:pPr algn="l"/>
                      <a:r>
                        <a:rPr lang="en-US" sz="1300" b="1" u="none" strike="noStrike" cap="none" spc="0" dirty="0">
                          <a:solidFill>
                            <a:schemeClr val="tx1"/>
                          </a:solidFill>
                          <a:effectLst/>
                          <a:hlinkClick r:id="rId5">
                            <a:extLst>
                              <a:ext uri="{A12FA001-AC4F-418D-AE19-62706E023703}">
                                <ahyp:hlinkClr xmlns:ahyp="http://schemas.microsoft.com/office/drawing/2018/hyperlinkcolor" val="tx"/>
                              </a:ext>
                            </a:extLst>
                          </a:hlinkClick>
                        </a:rPr>
                        <a:t>HD</a:t>
                      </a:r>
                      <a:endParaRPr lang="en-US" sz="1300" cap="none" spc="0" dirty="0">
                        <a:solidFill>
                          <a:schemeClr val="tx1"/>
                        </a:solidFill>
                        <a:effectLst/>
                      </a:endParaRPr>
                    </a:p>
                  </a:txBody>
                  <a:tcPr marL="69520" marR="86931" marT="19863" marB="148971" anchor="ctr"/>
                </a:tc>
                <a:tc>
                  <a:txBody>
                    <a:bodyPr/>
                    <a:lstStyle/>
                    <a:p>
                      <a:r>
                        <a:rPr lang="en-US" sz="1300" cap="none" spc="0">
                          <a:solidFill>
                            <a:schemeClr val="tx1"/>
                          </a:solidFill>
                          <a:effectLst/>
                        </a:rPr>
                        <a:t>6.07%</a:t>
                      </a:r>
                    </a:p>
                  </a:txBody>
                  <a:tcPr marL="69520" marR="86931" marT="19863" marB="148971" anchor="ctr"/>
                </a:tc>
                <a:extLst>
                  <a:ext uri="{0D108BD9-81ED-4DB2-BD59-A6C34878D82A}">
                    <a16:rowId xmlns:a16="http://schemas.microsoft.com/office/drawing/2014/main" val="1604953689"/>
                  </a:ext>
                </a:extLst>
              </a:tr>
              <a:tr h="407187">
                <a:tc>
                  <a:txBody>
                    <a:bodyPr/>
                    <a:lstStyle/>
                    <a:p>
                      <a:pPr algn="l"/>
                      <a:r>
                        <a:rPr lang="en-US" sz="1300" cap="none" spc="0">
                          <a:solidFill>
                            <a:schemeClr val="tx1"/>
                          </a:solidFill>
                          <a:effectLst/>
                        </a:rPr>
                        <a:t>Microsoft Corp</a:t>
                      </a:r>
                    </a:p>
                  </a:txBody>
                  <a:tcPr marL="69520" marR="86931" marT="19863" marB="148971" anchor="ctr"/>
                </a:tc>
                <a:tc>
                  <a:txBody>
                    <a:bodyPr/>
                    <a:lstStyle/>
                    <a:p>
                      <a:pPr algn="l"/>
                      <a:r>
                        <a:rPr lang="en-US" sz="1300" b="1" u="none" strike="noStrike" cap="none" spc="0">
                          <a:solidFill>
                            <a:schemeClr val="tx1"/>
                          </a:solidFill>
                          <a:effectLst/>
                          <a:hlinkClick r:id="rId6">
                            <a:extLst>
                              <a:ext uri="{A12FA001-AC4F-418D-AE19-62706E023703}">
                                <ahyp:hlinkClr xmlns:ahyp="http://schemas.microsoft.com/office/drawing/2018/hyperlinkcolor" val="tx"/>
                              </a:ext>
                            </a:extLst>
                          </a:hlinkClick>
                        </a:rPr>
                        <a:t>MSFT</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5.62%</a:t>
                      </a:r>
                    </a:p>
                  </a:txBody>
                  <a:tcPr marL="69520" marR="86931" marT="19863" marB="148971" anchor="ctr"/>
                </a:tc>
                <a:extLst>
                  <a:ext uri="{0D108BD9-81ED-4DB2-BD59-A6C34878D82A}">
                    <a16:rowId xmlns:a16="http://schemas.microsoft.com/office/drawing/2014/main" val="647591246"/>
                  </a:ext>
                </a:extLst>
              </a:tr>
              <a:tr h="407187">
                <a:tc>
                  <a:txBody>
                    <a:bodyPr/>
                    <a:lstStyle/>
                    <a:p>
                      <a:pPr algn="l"/>
                      <a:r>
                        <a:rPr lang="en-US" sz="1300" cap="none" spc="0">
                          <a:solidFill>
                            <a:schemeClr val="tx1"/>
                          </a:solidFill>
                          <a:effectLst/>
                        </a:rPr>
                        <a:t>Salesforce.com Inc</a:t>
                      </a:r>
                    </a:p>
                  </a:txBody>
                  <a:tcPr marL="69520" marR="86931" marT="19863" marB="148971" anchor="ctr"/>
                </a:tc>
                <a:tc>
                  <a:txBody>
                    <a:bodyPr/>
                    <a:lstStyle/>
                    <a:p>
                      <a:pPr algn="l"/>
                      <a:r>
                        <a:rPr lang="en-US" sz="1300" b="1" u="none" strike="noStrike" cap="none" spc="0">
                          <a:solidFill>
                            <a:schemeClr val="tx1"/>
                          </a:solidFill>
                          <a:effectLst/>
                          <a:hlinkClick r:id="rId7">
                            <a:extLst>
                              <a:ext uri="{A12FA001-AC4F-418D-AE19-62706E023703}">
                                <ahyp:hlinkClr xmlns:ahyp="http://schemas.microsoft.com/office/drawing/2018/hyperlinkcolor" val="tx"/>
                              </a:ext>
                            </a:extLst>
                          </a:hlinkClick>
                        </a:rPr>
                        <a:t>CRM</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4.93%</a:t>
                      </a:r>
                    </a:p>
                  </a:txBody>
                  <a:tcPr marL="69520" marR="86931" marT="19863" marB="148971" anchor="ctr"/>
                </a:tc>
                <a:extLst>
                  <a:ext uri="{0D108BD9-81ED-4DB2-BD59-A6C34878D82A}">
                    <a16:rowId xmlns:a16="http://schemas.microsoft.com/office/drawing/2014/main" val="1056005891"/>
                  </a:ext>
                </a:extLst>
              </a:tr>
              <a:tr h="407187">
                <a:tc>
                  <a:txBody>
                    <a:bodyPr/>
                    <a:lstStyle/>
                    <a:p>
                      <a:pPr algn="l"/>
                      <a:r>
                        <a:rPr lang="en-US" sz="1300" cap="none" spc="0">
                          <a:solidFill>
                            <a:schemeClr val="tx1"/>
                          </a:solidFill>
                          <a:effectLst/>
                        </a:rPr>
                        <a:t>McDonald's Corp</a:t>
                      </a:r>
                    </a:p>
                  </a:txBody>
                  <a:tcPr marL="69520" marR="86931" marT="19863" marB="148971" anchor="ctr"/>
                </a:tc>
                <a:tc>
                  <a:txBody>
                    <a:bodyPr/>
                    <a:lstStyle/>
                    <a:p>
                      <a:pPr algn="l"/>
                      <a:r>
                        <a:rPr lang="en-US" sz="1300" b="1" u="none" strike="noStrike" cap="none" spc="0">
                          <a:solidFill>
                            <a:schemeClr val="tx1"/>
                          </a:solidFill>
                          <a:effectLst/>
                          <a:hlinkClick r:id="rId8">
                            <a:extLst>
                              <a:ext uri="{A12FA001-AC4F-418D-AE19-62706E023703}">
                                <ahyp:hlinkClr xmlns:ahyp="http://schemas.microsoft.com/office/drawing/2018/hyperlinkcolor" val="tx"/>
                              </a:ext>
                            </a:extLst>
                          </a:hlinkClick>
                        </a:rPr>
                        <a:t>MCD</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4.42%</a:t>
                      </a:r>
                    </a:p>
                  </a:txBody>
                  <a:tcPr marL="69520" marR="86931" marT="19863" marB="148971" anchor="ctr"/>
                </a:tc>
                <a:extLst>
                  <a:ext uri="{0D108BD9-81ED-4DB2-BD59-A6C34878D82A}">
                    <a16:rowId xmlns:a16="http://schemas.microsoft.com/office/drawing/2014/main" val="2983891231"/>
                  </a:ext>
                </a:extLst>
              </a:tr>
              <a:tr h="407187">
                <a:tc>
                  <a:txBody>
                    <a:bodyPr/>
                    <a:lstStyle/>
                    <a:p>
                      <a:pPr algn="l"/>
                      <a:r>
                        <a:rPr lang="en-US" sz="1300" cap="none" spc="0">
                          <a:solidFill>
                            <a:schemeClr val="tx1"/>
                          </a:solidFill>
                          <a:effectLst/>
                        </a:rPr>
                        <a:t>Honeywell International Inc</a:t>
                      </a:r>
                    </a:p>
                  </a:txBody>
                  <a:tcPr marL="69520" marR="86931" marT="19863" marB="148971" anchor="ctr"/>
                </a:tc>
                <a:tc>
                  <a:txBody>
                    <a:bodyPr/>
                    <a:lstStyle/>
                    <a:p>
                      <a:pPr algn="l"/>
                      <a:r>
                        <a:rPr lang="en-US" sz="1300" b="1" u="none" strike="noStrike" cap="none" spc="0">
                          <a:solidFill>
                            <a:schemeClr val="tx1"/>
                          </a:solidFill>
                          <a:effectLst/>
                          <a:hlinkClick r:id="rId9">
                            <a:extLst>
                              <a:ext uri="{A12FA001-AC4F-418D-AE19-62706E023703}">
                                <ahyp:hlinkClr xmlns:ahyp="http://schemas.microsoft.com/office/drawing/2018/hyperlinkcolor" val="tx"/>
                              </a:ext>
                            </a:extLst>
                          </a:hlinkClick>
                        </a:rPr>
                        <a:t>HON</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4.31%</a:t>
                      </a:r>
                    </a:p>
                  </a:txBody>
                  <a:tcPr marL="69520" marR="86931" marT="19863" marB="148971" anchor="ctr"/>
                </a:tc>
                <a:extLst>
                  <a:ext uri="{0D108BD9-81ED-4DB2-BD59-A6C34878D82A}">
                    <a16:rowId xmlns:a16="http://schemas.microsoft.com/office/drawing/2014/main" val="3278817502"/>
                  </a:ext>
                </a:extLst>
              </a:tr>
              <a:tr h="407187">
                <a:tc>
                  <a:txBody>
                    <a:bodyPr/>
                    <a:lstStyle/>
                    <a:p>
                      <a:pPr algn="l"/>
                      <a:r>
                        <a:rPr lang="en-US" sz="1300" cap="none" spc="0">
                          <a:solidFill>
                            <a:schemeClr val="tx1"/>
                          </a:solidFill>
                          <a:effectLst/>
                        </a:rPr>
                        <a:t>Visa Inc Class A</a:t>
                      </a:r>
                    </a:p>
                  </a:txBody>
                  <a:tcPr marL="69520" marR="86931" marT="19863" marB="148971" anchor="ctr"/>
                </a:tc>
                <a:tc>
                  <a:txBody>
                    <a:bodyPr/>
                    <a:lstStyle/>
                    <a:p>
                      <a:pPr algn="l"/>
                      <a:r>
                        <a:rPr lang="en-US" sz="1300" b="1" u="none" strike="noStrike" cap="none" spc="0">
                          <a:solidFill>
                            <a:schemeClr val="tx1"/>
                          </a:solidFill>
                          <a:effectLst/>
                          <a:hlinkClick r:id="rId10">
                            <a:extLst>
                              <a:ext uri="{A12FA001-AC4F-418D-AE19-62706E023703}">
                                <ahyp:hlinkClr xmlns:ahyp="http://schemas.microsoft.com/office/drawing/2018/hyperlinkcolor" val="tx"/>
                              </a:ext>
                            </a:extLst>
                          </a:hlinkClick>
                        </a:rPr>
                        <a:t>V</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4.26%</a:t>
                      </a:r>
                    </a:p>
                  </a:txBody>
                  <a:tcPr marL="69520" marR="86931" marT="19863" marB="148971" anchor="ctr"/>
                </a:tc>
                <a:extLst>
                  <a:ext uri="{0D108BD9-81ED-4DB2-BD59-A6C34878D82A}">
                    <a16:rowId xmlns:a16="http://schemas.microsoft.com/office/drawing/2014/main" val="3653431461"/>
                  </a:ext>
                </a:extLst>
              </a:tr>
              <a:tr h="407187">
                <a:tc>
                  <a:txBody>
                    <a:bodyPr/>
                    <a:lstStyle/>
                    <a:p>
                      <a:pPr algn="l"/>
                      <a:r>
                        <a:rPr lang="en-US" sz="1300" cap="none" spc="0">
                          <a:solidFill>
                            <a:schemeClr val="tx1"/>
                          </a:solidFill>
                          <a:effectLst/>
                        </a:rPr>
                        <a:t>Amgen Inc</a:t>
                      </a:r>
                    </a:p>
                  </a:txBody>
                  <a:tcPr marL="69520" marR="86931" marT="19863" marB="148971" anchor="ctr"/>
                </a:tc>
                <a:tc>
                  <a:txBody>
                    <a:bodyPr/>
                    <a:lstStyle/>
                    <a:p>
                      <a:pPr algn="l"/>
                      <a:r>
                        <a:rPr lang="en-US" sz="1300" b="1" u="none" strike="noStrike" cap="none" spc="0">
                          <a:solidFill>
                            <a:schemeClr val="tx1"/>
                          </a:solidFill>
                          <a:effectLst/>
                          <a:hlinkClick r:id="rId11">
                            <a:extLst>
                              <a:ext uri="{A12FA001-AC4F-418D-AE19-62706E023703}">
                                <ahyp:hlinkClr xmlns:ahyp="http://schemas.microsoft.com/office/drawing/2018/hyperlinkcolor" val="tx"/>
                              </a:ext>
                            </a:extLst>
                          </a:hlinkClick>
                        </a:rPr>
                        <a:t>AMGN</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4.19%</a:t>
                      </a:r>
                    </a:p>
                  </a:txBody>
                  <a:tcPr marL="69520" marR="86931" marT="19863" marB="148971" anchor="ctr"/>
                </a:tc>
                <a:extLst>
                  <a:ext uri="{0D108BD9-81ED-4DB2-BD59-A6C34878D82A}">
                    <a16:rowId xmlns:a16="http://schemas.microsoft.com/office/drawing/2014/main" val="3512443099"/>
                  </a:ext>
                </a:extLst>
              </a:tr>
              <a:tr h="407187">
                <a:tc>
                  <a:txBody>
                    <a:bodyPr/>
                    <a:lstStyle/>
                    <a:p>
                      <a:pPr algn="l"/>
                      <a:r>
                        <a:rPr lang="en-US" sz="1300" cap="none" spc="0">
                          <a:solidFill>
                            <a:schemeClr val="tx1"/>
                          </a:solidFill>
                          <a:effectLst/>
                        </a:rPr>
                        <a:t>Boeing Co</a:t>
                      </a:r>
                    </a:p>
                  </a:txBody>
                  <a:tcPr marL="69520" marR="86931" marT="19863" marB="148971" anchor="ctr"/>
                </a:tc>
                <a:tc>
                  <a:txBody>
                    <a:bodyPr/>
                    <a:lstStyle/>
                    <a:p>
                      <a:pPr algn="l"/>
                      <a:r>
                        <a:rPr lang="en-US" sz="1300" b="1" u="none" strike="noStrike" cap="none" spc="0">
                          <a:solidFill>
                            <a:schemeClr val="tx1"/>
                          </a:solidFill>
                          <a:effectLst/>
                          <a:hlinkClick r:id="rId12">
                            <a:extLst>
                              <a:ext uri="{A12FA001-AC4F-418D-AE19-62706E023703}">
                                <ahyp:hlinkClr xmlns:ahyp="http://schemas.microsoft.com/office/drawing/2018/hyperlinkcolor" val="tx"/>
                              </a:ext>
                            </a:extLst>
                          </a:hlinkClick>
                        </a:rPr>
                        <a:t>BA</a:t>
                      </a:r>
                      <a:endParaRPr lang="en-US" sz="1300" cap="none" spc="0">
                        <a:solidFill>
                          <a:schemeClr val="tx1"/>
                        </a:solidFill>
                        <a:effectLst/>
                      </a:endParaRPr>
                    </a:p>
                  </a:txBody>
                  <a:tcPr marL="69520" marR="86931" marT="19863" marB="148971" anchor="ctr"/>
                </a:tc>
                <a:tc>
                  <a:txBody>
                    <a:bodyPr/>
                    <a:lstStyle/>
                    <a:p>
                      <a:r>
                        <a:rPr lang="en-US" sz="1300" cap="none" spc="0" dirty="0">
                          <a:solidFill>
                            <a:schemeClr val="tx1"/>
                          </a:solidFill>
                          <a:effectLst/>
                        </a:rPr>
                        <a:t>4.08%</a:t>
                      </a:r>
                    </a:p>
                  </a:txBody>
                  <a:tcPr marL="69520" marR="86931" marT="19863" marB="148971" anchor="ctr"/>
                </a:tc>
                <a:extLst>
                  <a:ext uri="{0D108BD9-81ED-4DB2-BD59-A6C34878D82A}">
                    <a16:rowId xmlns:a16="http://schemas.microsoft.com/office/drawing/2014/main" val="1951855841"/>
                  </a:ext>
                </a:extLst>
              </a:tr>
            </a:tbl>
          </a:graphicData>
        </a:graphic>
      </p:graphicFrame>
    </p:spTree>
    <p:extLst>
      <p:ext uri="{BB962C8B-B14F-4D97-AF65-F5344CB8AC3E}">
        <p14:creationId xmlns:p14="http://schemas.microsoft.com/office/powerpoint/2010/main" val="343981181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9B6A285-A815-C24D-A4FF-C3EB5E4D6FB6}"/>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(69.58%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0EFA46D0-1084-78D7-CAD6-82A3FE92EB10}"/>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chemeClr val="bg1"/>
                </a:solidFill>
              </a:rPr>
              <a:t>Consumer Discretionary</a:t>
            </a:r>
          </a:p>
        </p:txBody>
      </p:sp>
      <p:graphicFrame>
        <p:nvGraphicFramePr>
          <p:cNvPr id="8" name="Content Placeholder 3">
            <a:extLst>
              <a:ext uri="{FF2B5EF4-FFF2-40B4-BE49-F238E27FC236}">
                <a16:creationId xmlns:a16="http://schemas.microsoft.com/office/drawing/2014/main" id="{94BB3F72-0020-1A40-A857-EBB562783A84}"/>
              </a:ext>
            </a:extLst>
          </p:cNvPr>
          <p:cNvGraphicFramePr>
            <a:graphicFrameLocks/>
          </p:cNvGraphicFramePr>
          <p:nvPr>
            <p:extLst>
              <p:ext uri="{D42A27DB-BD31-4B8C-83A1-F6EECF244321}">
                <p14:modId xmlns:p14="http://schemas.microsoft.com/office/powerpoint/2010/main" val="97317008"/>
              </p:ext>
            </p:extLst>
          </p:nvPr>
        </p:nvGraphicFramePr>
        <p:xfrm>
          <a:off x="1118988" y="1203553"/>
          <a:ext cx="6112383" cy="4445433"/>
        </p:xfrm>
        <a:graphic>
          <a:graphicData uri="http://schemas.openxmlformats.org/drawingml/2006/table">
            <a:tbl>
              <a:tblPr firstRow="1" bandRow="1">
                <a:tableStyleId>{793D81CF-94F2-401A-BA57-92F5A7B2D0C5}</a:tableStyleId>
              </a:tblPr>
              <a:tblGrid>
                <a:gridCol w="2728195">
                  <a:extLst>
                    <a:ext uri="{9D8B030D-6E8A-4147-A177-3AD203B41FA5}">
                      <a16:colId xmlns:a16="http://schemas.microsoft.com/office/drawing/2014/main" val="3966279450"/>
                    </a:ext>
                  </a:extLst>
                </a:gridCol>
                <a:gridCol w="1590375">
                  <a:extLst>
                    <a:ext uri="{9D8B030D-6E8A-4147-A177-3AD203B41FA5}">
                      <a16:colId xmlns:a16="http://schemas.microsoft.com/office/drawing/2014/main" val="2596616149"/>
                    </a:ext>
                  </a:extLst>
                </a:gridCol>
                <a:gridCol w="1793813">
                  <a:extLst>
                    <a:ext uri="{9D8B030D-6E8A-4147-A177-3AD203B41FA5}">
                      <a16:colId xmlns:a16="http://schemas.microsoft.com/office/drawing/2014/main" val="3815723674"/>
                    </a:ext>
                  </a:extLst>
                </a:gridCol>
              </a:tblGrid>
              <a:tr h="424423">
                <a:tc>
                  <a:txBody>
                    <a:bodyPr/>
                    <a:lstStyle/>
                    <a:p>
                      <a:pPr algn="l"/>
                      <a:r>
                        <a:rPr lang="en-US" sz="1800" b="0">
                          <a:effectLst/>
                        </a:rPr>
                        <a:t>Name</a:t>
                      </a:r>
                    </a:p>
                  </a:txBody>
                  <a:tcPr marL="89287" marR="89287" marT="55804" marB="55804" anchor="ctr"/>
                </a:tc>
                <a:tc>
                  <a:txBody>
                    <a:bodyPr/>
                    <a:lstStyle/>
                    <a:p>
                      <a:pPr algn="l"/>
                      <a:r>
                        <a:rPr lang="en-US" sz="1800" b="0">
                          <a:effectLst/>
                        </a:rPr>
                        <a:t>Symbol</a:t>
                      </a:r>
                    </a:p>
                  </a:txBody>
                  <a:tcPr marL="89287" marR="89287" marT="55804" marB="55804" anchor="ctr"/>
                </a:tc>
                <a:tc>
                  <a:txBody>
                    <a:bodyPr/>
                    <a:lstStyle/>
                    <a:p>
                      <a:r>
                        <a:rPr lang="en-US" sz="1800" b="0">
                          <a:effectLst/>
                        </a:rPr>
                        <a:t>% Assets</a:t>
                      </a:r>
                    </a:p>
                  </a:txBody>
                  <a:tcPr marL="89287" marR="89287" marT="55804" marB="55804" anchor="ctr"/>
                </a:tc>
                <a:extLst>
                  <a:ext uri="{0D108BD9-81ED-4DB2-BD59-A6C34878D82A}">
                    <a16:rowId xmlns:a16="http://schemas.microsoft.com/office/drawing/2014/main" val="3718191135"/>
                  </a:ext>
                </a:extLst>
              </a:tr>
              <a:tr h="402101">
                <a:tc>
                  <a:txBody>
                    <a:bodyPr/>
                    <a:lstStyle/>
                    <a:p>
                      <a:pPr algn="l"/>
                      <a:r>
                        <a:rPr lang="en-US" sz="1800">
                          <a:effectLst/>
                        </a:rPr>
                        <a:t>Amazon.com Inc</a:t>
                      </a:r>
                    </a:p>
                  </a:txBody>
                  <a:tcPr marL="89287" marR="89287" marT="44643" marB="44643" anchor="ctr"/>
                </a:tc>
                <a:tc>
                  <a:txBody>
                    <a:bodyPr/>
                    <a:lstStyle/>
                    <a:p>
                      <a:pPr algn="l"/>
                      <a:r>
                        <a:rPr lang="en-US" sz="1800" b="1" u="none" strike="noStrike">
                          <a:solidFill>
                            <a:srgbClr val="000000"/>
                          </a:solidFill>
                          <a:effectLst/>
                          <a:hlinkClick r:id="rId3">
                            <a:extLst>
                              <a:ext uri="{A12FA001-AC4F-418D-AE19-62706E023703}">
                                <ahyp:hlinkClr xmlns:ahyp="http://schemas.microsoft.com/office/drawing/2018/hyperlinkcolor" val="tx"/>
                              </a:ext>
                            </a:extLst>
                          </a:hlinkClick>
                        </a:rPr>
                        <a:t>AMZN</a:t>
                      </a:r>
                      <a:endParaRPr lang="en-US" sz="1800">
                        <a:solidFill>
                          <a:srgbClr val="000000"/>
                        </a:solidFill>
                        <a:effectLst/>
                      </a:endParaRPr>
                    </a:p>
                  </a:txBody>
                  <a:tcPr marL="89287" marR="89287" marT="44643" marB="44643" anchor="ctr"/>
                </a:tc>
                <a:tc>
                  <a:txBody>
                    <a:bodyPr/>
                    <a:lstStyle/>
                    <a:p>
                      <a:r>
                        <a:rPr lang="en-US" sz="1800">
                          <a:effectLst/>
                        </a:rPr>
                        <a:t>22.52%</a:t>
                      </a:r>
                    </a:p>
                  </a:txBody>
                  <a:tcPr marL="89287" marR="89287" marT="44643" marB="44643" anchor="ctr"/>
                </a:tc>
                <a:extLst>
                  <a:ext uri="{0D108BD9-81ED-4DB2-BD59-A6C34878D82A}">
                    <a16:rowId xmlns:a16="http://schemas.microsoft.com/office/drawing/2014/main" val="1846517662"/>
                  </a:ext>
                </a:extLst>
              </a:tr>
              <a:tr h="402101">
                <a:tc>
                  <a:txBody>
                    <a:bodyPr/>
                    <a:lstStyle/>
                    <a:p>
                      <a:pPr algn="l"/>
                      <a:r>
                        <a:rPr lang="en-US" sz="1800">
                          <a:effectLst/>
                        </a:rPr>
                        <a:t>Tesla Inc</a:t>
                      </a:r>
                    </a:p>
                  </a:txBody>
                  <a:tcPr marL="89287" marR="89287" marT="44643" marB="44643" anchor="ctr"/>
                </a:tc>
                <a:tc>
                  <a:txBody>
                    <a:bodyPr/>
                    <a:lstStyle/>
                    <a:p>
                      <a:pPr algn="l"/>
                      <a:r>
                        <a:rPr lang="en-US" sz="1800" b="1" u="none" strike="noStrike">
                          <a:solidFill>
                            <a:srgbClr val="000000"/>
                          </a:solidFill>
                          <a:effectLst/>
                          <a:hlinkClick r:id="rId4">
                            <a:extLst>
                              <a:ext uri="{A12FA001-AC4F-418D-AE19-62706E023703}">
                                <ahyp:hlinkClr xmlns:ahyp="http://schemas.microsoft.com/office/drawing/2018/hyperlinkcolor" val="tx"/>
                              </a:ext>
                            </a:extLst>
                          </a:hlinkClick>
                        </a:rPr>
                        <a:t>TSLA</a:t>
                      </a:r>
                      <a:endParaRPr lang="en-US" sz="1800">
                        <a:solidFill>
                          <a:srgbClr val="000000"/>
                        </a:solidFill>
                        <a:effectLst/>
                      </a:endParaRPr>
                    </a:p>
                  </a:txBody>
                  <a:tcPr marL="89287" marR="89287" marT="44643" marB="44643" anchor="ctr"/>
                </a:tc>
                <a:tc>
                  <a:txBody>
                    <a:bodyPr/>
                    <a:lstStyle/>
                    <a:p>
                      <a:r>
                        <a:rPr lang="en-US" sz="1800">
                          <a:effectLst/>
                        </a:rPr>
                        <a:t>14.25%</a:t>
                      </a:r>
                    </a:p>
                  </a:txBody>
                  <a:tcPr marL="89287" marR="89287" marT="44643" marB="44643" anchor="ctr"/>
                </a:tc>
                <a:extLst>
                  <a:ext uri="{0D108BD9-81ED-4DB2-BD59-A6C34878D82A}">
                    <a16:rowId xmlns:a16="http://schemas.microsoft.com/office/drawing/2014/main" val="2363440480"/>
                  </a:ext>
                </a:extLst>
              </a:tr>
              <a:tr h="402101">
                <a:tc>
                  <a:txBody>
                    <a:bodyPr/>
                    <a:lstStyle/>
                    <a:p>
                      <a:pPr algn="l"/>
                      <a:r>
                        <a:rPr lang="en-US" sz="1800">
                          <a:effectLst/>
                        </a:rPr>
                        <a:t>The Home Depot Inc</a:t>
                      </a:r>
                    </a:p>
                  </a:txBody>
                  <a:tcPr marL="89287" marR="89287" marT="44643" marB="44643" anchor="ctr"/>
                </a:tc>
                <a:tc>
                  <a:txBody>
                    <a:bodyPr/>
                    <a:lstStyle/>
                    <a:p>
                      <a:pPr algn="l"/>
                      <a:r>
                        <a:rPr lang="en-US" sz="1800" b="1" u="none" strike="noStrike">
                          <a:solidFill>
                            <a:srgbClr val="000000"/>
                          </a:solidFill>
                          <a:effectLst/>
                          <a:hlinkClick r:id="rId5">
                            <a:extLst>
                              <a:ext uri="{A12FA001-AC4F-418D-AE19-62706E023703}">
                                <ahyp:hlinkClr xmlns:ahyp="http://schemas.microsoft.com/office/drawing/2018/hyperlinkcolor" val="tx"/>
                              </a:ext>
                            </a:extLst>
                          </a:hlinkClick>
                        </a:rPr>
                        <a:t>HD</a:t>
                      </a:r>
                      <a:endParaRPr lang="en-US" sz="1800">
                        <a:solidFill>
                          <a:srgbClr val="000000"/>
                        </a:solidFill>
                        <a:effectLst/>
                      </a:endParaRPr>
                    </a:p>
                  </a:txBody>
                  <a:tcPr marL="89287" marR="89287" marT="44643" marB="44643" anchor="ctr"/>
                </a:tc>
                <a:tc>
                  <a:txBody>
                    <a:bodyPr/>
                    <a:lstStyle/>
                    <a:p>
                      <a:r>
                        <a:rPr lang="en-US" sz="1800">
                          <a:effectLst/>
                        </a:rPr>
                        <a:t>8.72%</a:t>
                      </a:r>
                    </a:p>
                  </a:txBody>
                  <a:tcPr marL="89287" marR="89287" marT="44643" marB="44643" anchor="ctr"/>
                </a:tc>
                <a:extLst>
                  <a:ext uri="{0D108BD9-81ED-4DB2-BD59-A6C34878D82A}">
                    <a16:rowId xmlns:a16="http://schemas.microsoft.com/office/drawing/2014/main" val="852486040"/>
                  </a:ext>
                </a:extLst>
              </a:tr>
              <a:tr h="402101">
                <a:tc>
                  <a:txBody>
                    <a:bodyPr/>
                    <a:lstStyle/>
                    <a:p>
                      <a:pPr algn="l"/>
                      <a:r>
                        <a:rPr lang="en-US" sz="1800">
                          <a:effectLst/>
                        </a:rPr>
                        <a:t>Nike Inc Class B</a:t>
                      </a:r>
                    </a:p>
                  </a:txBody>
                  <a:tcPr marL="89287" marR="89287" marT="44643" marB="44643" anchor="ctr"/>
                </a:tc>
                <a:tc>
                  <a:txBody>
                    <a:bodyPr/>
                    <a:lstStyle/>
                    <a:p>
                      <a:pPr algn="l"/>
                      <a:r>
                        <a:rPr lang="en-US" sz="1800" b="1" u="none" strike="noStrike">
                          <a:solidFill>
                            <a:srgbClr val="000000"/>
                          </a:solidFill>
                          <a:effectLst/>
                          <a:hlinkClick r:id="rId6">
                            <a:extLst>
                              <a:ext uri="{A12FA001-AC4F-418D-AE19-62706E023703}">
                                <ahyp:hlinkClr xmlns:ahyp="http://schemas.microsoft.com/office/drawing/2018/hyperlinkcolor" val="tx"/>
                              </a:ext>
                            </a:extLst>
                          </a:hlinkClick>
                        </a:rPr>
                        <a:t>NKE</a:t>
                      </a:r>
                      <a:endParaRPr lang="en-US" sz="1800">
                        <a:solidFill>
                          <a:srgbClr val="000000"/>
                        </a:solidFill>
                        <a:effectLst/>
                      </a:endParaRPr>
                    </a:p>
                  </a:txBody>
                  <a:tcPr marL="89287" marR="89287" marT="44643" marB="44643" anchor="ctr"/>
                </a:tc>
                <a:tc>
                  <a:txBody>
                    <a:bodyPr/>
                    <a:lstStyle/>
                    <a:p>
                      <a:r>
                        <a:rPr lang="en-US" sz="1800">
                          <a:effectLst/>
                        </a:rPr>
                        <a:t>4.63%</a:t>
                      </a:r>
                    </a:p>
                  </a:txBody>
                  <a:tcPr marL="89287" marR="89287" marT="44643" marB="44643" anchor="ctr"/>
                </a:tc>
                <a:extLst>
                  <a:ext uri="{0D108BD9-81ED-4DB2-BD59-A6C34878D82A}">
                    <a16:rowId xmlns:a16="http://schemas.microsoft.com/office/drawing/2014/main" val="2681707033"/>
                  </a:ext>
                </a:extLst>
              </a:tr>
              <a:tr h="402101">
                <a:tc>
                  <a:txBody>
                    <a:bodyPr/>
                    <a:lstStyle/>
                    <a:p>
                      <a:pPr algn="l"/>
                      <a:r>
                        <a:rPr lang="en-US" sz="1800">
                          <a:effectLst/>
                        </a:rPr>
                        <a:t>McDonald's Corp</a:t>
                      </a:r>
                    </a:p>
                  </a:txBody>
                  <a:tcPr marL="89287" marR="89287" marT="44643" marB="44643" anchor="ctr"/>
                </a:tc>
                <a:tc>
                  <a:txBody>
                    <a:bodyPr/>
                    <a:lstStyle/>
                    <a:p>
                      <a:pPr algn="l"/>
                      <a:r>
                        <a:rPr lang="en-US" sz="1800" b="1" u="none" strike="noStrike">
                          <a:solidFill>
                            <a:srgbClr val="000000"/>
                          </a:solidFill>
                          <a:effectLst/>
                          <a:hlinkClick r:id="rId7">
                            <a:extLst>
                              <a:ext uri="{A12FA001-AC4F-418D-AE19-62706E023703}">
                                <ahyp:hlinkClr xmlns:ahyp="http://schemas.microsoft.com/office/drawing/2018/hyperlinkcolor" val="tx"/>
                              </a:ext>
                            </a:extLst>
                          </a:hlinkClick>
                        </a:rPr>
                        <a:t>MCD</a:t>
                      </a:r>
                      <a:endParaRPr lang="en-US" sz="1800">
                        <a:solidFill>
                          <a:srgbClr val="000000"/>
                        </a:solidFill>
                        <a:effectLst/>
                      </a:endParaRPr>
                    </a:p>
                  </a:txBody>
                  <a:tcPr marL="89287" marR="89287" marT="44643" marB="44643" anchor="ctr"/>
                </a:tc>
                <a:tc>
                  <a:txBody>
                    <a:bodyPr/>
                    <a:lstStyle/>
                    <a:p>
                      <a:r>
                        <a:rPr lang="en-US" sz="1800">
                          <a:effectLst/>
                        </a:rPr>
                        <a:t>4.51%</a:t>
                      </a:r>
                    </a:p>
                  </a:txBody>
                  <a:tcPr marL="89287" marR="89287" marT="44643" marB="44643" anchor="ctr"/>
                </a:tc>
                <a:extLst>
                  <a:ext uri="{0D108BD9-81ED-4DB2-BD59-A6C34878D82A}">
                    <a16:rowId xmlns:a16="http://schemas.microsoft.com/office/drawing/2014/main" val="859081124"/>
                  </a:ext>
                </a:extLst>
              </a:tr>
              <a:tr h="402101">
                <a:tc>
                  <a:txBody>
                    <a:bodyPr/>
                    <a:lstStyle/>
                    <a:p>
                      <a:pPr algn="l"/>
                      <a:r>
                        <a:rPr lang="en-US" sz="1800">
                          <a:effectLst/>
                        </a:rPr>
                        <a:t>Lowe's Companies Inc</a:t>
                      </a:r>
                    </a:p>
                  </a:txBody>
                  <a:tcPr marL="89287" marR="89287" marT="44643" marB="44643" anchor="ctr"/>
                </a:tc>
                <a:tc>
                  <a:txBody>
                    <a:bodyPr/>
                    <a:lstStyle/>
                    <a:p>
                      <a:pPr algn="l"/>
                      <a:r>
                        <a:rPr lang="en-US" sz="1800" b="1" u="none" strike="noStrike">
                          <a:solidFill>
                            <a:srgbClr val="000000"/>
                          </a:solidFill>
                          <a:effectLst/>
                          <a:hlinkClick r:id="rId8">
                            <a:extLst>
                              <a:ext uri="{A12FA001-AC4F-418D-AE19-62706E023703}">
                                <ahyp:hlinkClr xmlns:ahyp="http://schemas.microsoft.com/office/drawing/2018/hyperlinkcolor" val="tx"/>
                              </a:ext>
                            </a:extLst>
                          </a:hlinkClick>
                        </a:rPr>
                        <a:t>LOW</a:t>
                      </a:r>
                      <a:endParaRPr lang="en-US" sz="1800">
                        <a:solidFill>
                          <a:srgbClr val="000000"/>
                        </a:solidFill>
                        <a:effectLst/>
                      </a:endParaRPr>
                    </a:p>
                  </a:txBody>
                  <a:tcPr marL="89287" marR="89287" marT="44643" marB="44643" anchor="ctr"/>
                </a:tc>
                <a:tc>
                  <a:txBody>
                    <a:bodyPr/>
                    <a:lstStyle/>
                    <a:p>
                      <a:r>
                        <a:rPr lang="en-US" sz="1800">
                          <a:effectLst/>
                        </a:rPr>
                        <a:t>3.67%</a:t>
                      </a:r>
                    </a:p>
                  </a:txBody>
                  <a:tcPr marL="89287" marR="89287" marT="44643" marB="44643" anchor="ctr"/>
                </a:tc>
                <a:extLst>
                  <a:ext uri="{0D108BD9-81ED-4DB2-BD59-A6C34878D82A}">
                    <a16:rowId xmlns:a16="http://schemas.microsoft.com/office/drawing/2014/main" val="566641314"/>
                  </a:ext>
                </a:extLst>
              </a:tr>
              <a:tr h="402101">
                <a:tc>
                  <a:txBody>
                    <a:bodyPr/>
                    <a:lstStyle/>
                    <a:p>
                      <a:pPr algn="l"/>
                      <a:r>
                        <a:rPr lang="en-US" sz="1800">
                          <a:effectLst/>
                        </a:rPr>
                        <a:t>Starbucks Corp</a:t>
                      </a:r>
                    </a:p>
                  </a:txBody>
                  <a:tcPr marL="89287" marR="89287" marT="44643" marB="44643" anchor="ctr"/>
                </a:tc>
                <a:tc>
                  <a:txBody>
                    <a:bodyPr/>
                    <a:lstStyle/>
                    <a:p>
                      <a:pPr algn="l"/>
                      <a:r>
                        <a:rPr lang="en-US" sz="1800" b="1" u="none" strike="noStrike">
                          <a:solidFill>
                            <a:srgbClr val="000000"/>
                          </a:solidFill>
                          <a:effectLst/>
                          <a:hlinkClick r:id="rId9">
                            <a:extLst>
                              <a:ext uri="{A12FA001-AC4F-418D-AE19-62706E023703}">
                                <ahyp:hlinkClr xmlns:ahyp="http://schemas.microsoft.com/office/drawing/2018/hyperlinkcolor" val="tx"/>
                              </a:ext>
                            </a:extLst>
                          </a:hlinkClick>
                        </a:rPr>
                        <a:t>SBUX</a:t>
                      </a:r>
                      <a:endParaRPr lang="en-US" sz="1800">
                        <a:solidFill>
                          <a:srgbClr val="000000"/>
                        </a:solidFill>
                        <a:effectLst/>
                      </a:endParaRPr>
                    </a:p>
                  </a:txBody>
                  <a:tcPr marL="89287" marR="89287" marT="44643" marB="44643" anchor="ctr"/>
                </a:tc>
                <a:tc>
                  <a:txBody>
                    <a:bodyPr/>
                    <a:lstStyle/>
                    <a:p>
                      <a:r>
                        <a:rPr lang="en-US" sz="1800">
                          <a:effectLst/>
                        </a:rPr>
                        <a:t>3.53%</a:t>
                      </a:r>
                    </a:p>
                  </a:txBody>
                  <a:tcPr marL="89287" marR="89287" marT="44643" marB="44643" anchor="ctr"/>
                </a:tc>
                <a:extLst>
                  <a:ext uri="{0D108BD9-81ED-4DB2-BD59-A6C34878D82A}">
                    <a16:rowId xmlns:a16="http://schemas.microsoft.com/office/drawing/2014/main" val="693585898"/>
                  </a:ext>
                </a:extLst>
              </a:tr>
              <a:tr h="402101">
                <a:tc>
                  <a:txBody>
                    <a:bodyPr/>
                    <a:lstStyle/>
                    <a:p>
                      <a:pPr algn="l"/>
                      <a:r>
                        <a:rPr lang="en-US" sz="1800">
                          <a:effectLst/>
                        </a:rPr>
                        <a:t>Target Corp</a:t>
                      </a:r>
                    </a:p>
                  </a:txBody>
                  <a:tcPr marL="89287" marR="89287" marT="44643" marB="44643" anchor="ctr"/>
                </a:tc>
                <a:tc>
                  <a:txBody>
                    <a:bodyPr/>
                    <a:lstStyle/>
                    <a:p>
                      <a:pPr algn="l"/>
                      <a:r>
                        <a:rPr lang="en-US" sz="1800" b="1" u="none" strike="noStrike">
                          <a:solidFill>
                            <a:srgbClr val="000000"/>
                          </a:solidFill>
                          <a:effectLst/>
                          <a:hlinkClick r:id="rId10">
                            <a:extLst>
                              <a:ext uri="{A12FA001-AC4F-418D-AE19-62706E023703}">
                                <ahyp:hlinkClr xmlns:ahyp="http://schemas.microsoft.com/office/drawing/2018/hyperlinkcolor" val="tx"/>
                              </a:ext>
                            </a:extLst>
                          </a:hlinkClick>
                        </a:rPr>
                        <a:t>TGT</a:t>
                      </a:r>
                      <a:endParaRPr lang="en-US" sz="1800">
                        <a:solidFill>
                          <a:srgbClr val="000000"/>
                        </a:solidFill>
                        <a:effectLst/>
                      </a:endParaRPr>
                    </a:p>
                  </a:txBody>
                  <a:tcPr marL="89287" marR="89287" marT="44643" marB="44643" anchor="ctr"/>
                </a:tc>
                <a:tc>
                  <a:txBody>
                    <a:bodyPr/>
                    <a:lstStyle/>
                    <a:p>
                      <a:r>
                        <a:rPr lang="en-US" sz="1800">
                          <a:effectLst/>
                        </a:rPr>
                        <a:t>3.11%</a:t>
                      </a:r>
                    </a:p>
                  </a:txBody>
                  <a:tcPr marL="89287" marR="89287" marT="44643" marB="44643" anchor="ctr"/>
                </a:tc>
                <a:extLst>
                  <a:ext uri="{0D108BD9-81ED-4DB2-BD59-A6C34878D82A}">
                    <a16:rowId xmlns:a16="http://schemas.microsoft.com/office/drawing/2014/main" val="1875466663"/>
                  </a:ext>
                </a:extLst>
              </a:tr>
              <a:tr h="402101">
                <a:tc>
                  <a:txBody>
                    <a:bodyPr/>
                    <a:lstStyle/>
                    <a:p>
                      <a:pPr algn="l"/>
                      <a:r>
                        <a:rPr lang="en-US" sz="1800">
                          <a:effectLst/>
                        </a:rPr>
                        <a:t>Booking Holdings Inc</a:t>
                      </a:r>
                    </a:p>
                  </a:txBody>
                  <a:tcPr marL="89287" marR="89287" marT="44643" marB="44643" anchor="ctr"/>
                </a:tc>
                <a:tc>
                  <a:txBody>
                    <a:bodyPr/>
                    <a:lstStyle/>
                    <a:p>
                      <a:pPr algn="l"/>
                      <a:r>
                        <a:rPr lang="en-US" sz="1800" b="1" u="none" strike="noStrike">
                          <a:solidFill>
                            <a:srgbClr val="000000"/>
                          </a:solidFill>
                          <a:effectLst/>
                          <a:hlinkClick r:id="rId11">
                            <a:extLst>
                              <a:ext uri="{A12FA001-AC4F-418D-AE19-62706E023703}">
                                <ahyp:hlinkClr xmlns:ahyp="http://schemas.microsoft.com/office/drawing/2018/hyperlinkcolor" val="tx"/>
                              </a:ext>
                            </a:extLst>
                          </a:hlinkClick>
                        </a:rPr>
                        <a:t>BKNG</a:t>
                      </a:r>
                      <a:endParaRPr lang="en-US" sz="1800">
                        <a:solidFill>
                          <a:srgbClr val="000000"/>
                        </a:solidFill>
                        <a:effectLst/>
                      </a:endParaRPr>
                    </a:p>
                  </a:txBody>
                  <a:tcPr marL="89287" marR="89287" marT="44643" marB="44643" anchor="ctr"/>
                </a:tc>
                <a:tc>
                  <a:txBody>
                    <a:bodyPr/>
                    <a:lstStyle/>
                    <a:p>
                      <a:r>
                        <a:rPr lang="en-US" sz="1800">
                          <a:effectLst/>
                        </a:rPr>
                        <a:t>2.41%</a:t>
                      </a:r>
                    </a:p>
                  </a:txBody>
                  <a:tcPr marL="89287" marR="89287" marT="44643" marB="44643" anchor="ctr"/>
                </a:tc>
                <a:extLst>
                  <a:ext uri="{0D108BD9-81ED-4DB2-BD59-A6C34878D82A}">
                    <a16:rowId xmlns:a16="http://schemas.microsoft.com/office/drawing/2014/main" val="1985746723"/>
                  </a:ext>
                </a:extLst>
              </a:tr>
              <a:tr h="402101">
                <a:tc>
                  <a:txBody>
                    <a:bodyPr/>
                    <a:lstStyle/>
                    <a:p>
                      <a:pPr algn="l"/>
                      <a:r>
                        <a:rPr lang="en-US" sz="1800">
                          <a:effectLst/>
                        </a:rPr>
                        <a:t>TJX Companies Inc</a:t>
                      </a:r>
                    </a:p>
                  </a:txBody>
                  <a:tcPr marL="89287" marR="89287" marT="44643" marB="44643" anchor="ctr"/>
                </a:tc>
                <a:tc>
                  <a:txBody>
                    <a:bodyPr/>
                    <a:lstStyle/>
                    <a:p>
                      <a:pPr algn="l"/>
                      <a:r>
                        <a:rPr lang="en-US" sz="1800" b="1" u="none" strike="noStrike">
                          <a:solidFill>
                            <a:srgbClr val="000000"/>
                          </a:solidFill>
                          <a:effectLst/>
                          <a:hlinkClick r:id="rId12">
                            <a:extLst>
                              <a:ext uri="{A12FA001-AC4F-418D-AE19-62706E023703}">
                                <ahyp:hlinkClr xmlns:ahyp="http://schemas.microsoft.com/office/drawing/2018/hyperlinkcolor" val="tx"/>
                              </a:ext>
                            </a:extLst>
                          </a:hlinkClick>
                        </a:rPr>
                        <a:t>TJX</a:t>
                      </a:r>
                      <a:endParaRPr lang="en-US" sz="1800">
                        <a:solidFill>
                          <a:srgbClr val="000000"/>
                        </a:solidFill>
                        <a:effectLst/>
                      </a:endParaRPr>
                    </a:p>
                  </a:txBody>
                  <a:tcPr marL="89287" marR="89287" marT="44643" marB="44643" anchor="ctr"/>
                </a:tc>
                <a:tc>
                  <a:txBody>
                    <a:bodyPr/>
                    <a:lstStyle/>
                    <a:p>
                      <a:r>
                        <a:rPr lang="en-US" sz="1800" dirty="0">
                          <a:effectLst/>
                        </a:rPr>
                        <a:t>2.23%</a:t>
                      </a:r>
                    </a:p>
                  </a:txBody>
                  <a:tcPr marL="89287" marR="89287" marT="44643" marB="44643" anchor="ctr"/>
                </a:tc>
                <a:extLst>
                  <a:ext uri="{0D108BD9-81ED-4DB2-BD59-A6C34878D82A}">
                    <a16:rowId xmlns:a16="http://schemas.microsoft.com/office/drawing/2014/main" val="2986633126"/>
                  </a:ext>
                </a:extLst>
              </a:tr>
            </a:tbl>
          </a:graphicData>
        </a:graphic>
      </p:graphicFrame>
    </p:spTree>
    <p:extLst>
      <p:ext uri="{BB962C8B-B14F-4D97-AF65-F5344CB8AC3E}">
        <p14:creationId xmlns:p14="http://schemas.microsoft.com/office/powerpoint/2010/main" val="382561073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D50970-9370-1A4F-9E7E-0D5DC55896A9}"/>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(70.05%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E964B5D0-3B37-FF76-4F12-4AB68168E3CE}"/>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Consumer Staples</a:t>
            </a:r>
          </a:p>
        </p:txBody>
      </p:sp>
      <p:graphicFrame>
        <p:nvGraphicFramePr>
          <p:cNvPr id="8" name="Content Placeholder 3">
            <a:extLst>
              <a:ext uri="{FF2B5EF4-FFF2-40B4-BE49-F238E27FC236}">
                <a16:creationId xmlns:a16="http://schemas.microsoft.com/office/drawing/2014/main" id="{DCB2B54B-3D25-1948-819B-8A7DD64F018E}"/>
              </a:ext>
            </a:extLst>
          </p:cNvPr>
          <p:cNvGraphicFramePr>
            <a:graphicFrameLocks/>
          </p:cNvGraphicFramePr>
          <p:nvPr>
            <p:extLst>
              <p:ext uri="{D42A27DB-BD31-4B8C-83A1-F6EECF244321}">
                <p14:modId xmlns:p14="http://schemas.microsoft.com/office/powerpoint/2010/main" val="2828126260"/>
              </p:ext>
            </p:extLst>
          </p:nvPr>
        </p:nvGraphicFramePr>
        <p:xfrm>
          <a:off x="1464121" y="1137621"/>
          <a:ext cx="5422116" cy="4577301"/>
        </p:xfrm>
        <a:graphic>
          <a:graphicData uri="http://schemas.openxmlformats.org/drawingml/2006/table">
            <a:tbl>
              <a:tblPr firstRow="1" bandRow="1">
                <a:tableStyleId>{793D81CF-94F2-401A-BA57-92F5A7B2D0C5}</a:tableStyleId>
              </a:tblPr>
              <a:tblGrid>
                <a:gridCol w="2483077">
                  <a:extLst>
                    <a:ext uri="{9D8B030D-6E8A-4147-A177-3AD203B41FA5}">
                      <a16:colId xmlns:a16="http://schemas.microsoft.com/office/drawing/2014/main" val="2030397799"/>
                    </a:ext>
                  </a:extLst>
                </a:gridCol>
                <a:gridCol w="1381137">
                  <a:extLst>
                    <a:ext uri="{9D8B030D-6E8A-4147-A177-3AD203B41FA5}">
                      <a16:colId xmlns:a16="http://schemas.microsoft.com/office/drawing/2014/main" val="2454306389"/>
                    </a:ext>
                  </a:extLst>
                </a:gridCol>
                <a:gridCol w="1557902">
                  <a:extLst>
                    <a:ext uri="{9D8B030D-6E8A-4147-A177-3AD203B41FA5}">
                      <a16:colId xmlns:a16="http://schemas.microsoft.com/office/drawing/2014/main" val="432028043"/>
                    </a:ext>
                  </a:extLst>
                </a:gridCol>
              </a:tblGrid>
              <a:tr h="370724">
                <a:tc>
                  <a:txBody>
                    <a:bodyPr/>
                    <a:lstStyle/>
                    <a:p>
                      <a:pPr algn="l"/>
                      <a:r>
                        <a:rPr lang="en-US" sz="1500" b="0">
                          <a:effectLst/>
                        </a:rPr>
                        <a:t>Name</a:t>
                      </a:r>
                    </a:p>
                  </a:txBody>
                  <a:tcPr marL="77579" marR="77579" marT="48486" marB="48486" anchor="ctr"/>
                </a:tc>
                <a:tc>
                  <a:txBody>
                    <a:bodyPr/>
                    <a:lstStyle/>
                    <a:p>
                      <a:pPr algn="l"/>
                      <a:r>
                        <a:rPr lang="en-US" sz="1500" b="0">
                          <a:effectLst/>
                        </a:rPr>
                        <a:t>Symbol</a:t>
                      </a:r>
                    </a:p>
                  </a:txBody>
                  <a:tcPr marL="77579" marR="77579" marT="48486" marB="48486" anchor="ctr"/>
                </a:tc>
                <a:tc>
                  <a:txBody>
                    <a:bodyPr/>
                    <a:lstStyle/>
                    <a:p>
                      <a:r>
                        <a:rPr lang="en-US" sz="1500" b="0">
                          <a:effectLst/>
                        </a:rPr>
                        <a:t>% Assets</a:t>
                      </a:r>
                    </a:p>
                  </a:txBody>
                  <a:tcPr marL="77579" marR="77579" marT="48486" marB="48486" anchor="ctr"/>
                </a:tc>
                <a:extLst>
                  <a:ext uri="{0D108BD9-81ED-4DB2-BD59-A6C34878D82A}">
                    <a16:rowId xmlns:a16="http://schemas.microsoft.com/office/drawing/2014/main" val="3445003902"/>
                  </a:ext>
                </a:extLst>
              </a:tr>
              <a:tr h="351331">
                <a:tc>
                  <a:txBody>
                    <a:bodyPr/>
                    <a:lstStyle/>
                    <a:p>
                      <a:pPr algn="l"/>
                      <a:r>
                        <a:rPr lang="en-US" sz="1500">
                          <a:effectLst/>
                        </a:rPr>
                        <a:t>Procter &amp; Gamble Co</a:t>
                      </a:r>
                    </a:p>
                  </a:txBody>
                  <a:tcPr marL="77579" marR="77579" marT="38790" marB="38790" anchor="ctr"/>
                </a:tc>
                <a:tc>
                  <a:txBody>
                    <a:bodyPr/>
                    <a:lstStyle/>
                    <a:p>
                      <a:pPr algn="l"/>
                      <a:r>
                        <a:rPr lang="en-US" sz="1500" b="1" u="none" strike="noStrike">
                          <a:solidFill>
                            <a:srgbClr val="000000"/>
                          </a:solidFill>
                          <a:effectLst/>
                          <a:hlinkClick r:id="rId4">
                            <a:extLst>
                              <a:ext uri="{A12FA001-AC4F-418D-AE19-62706E023703}">
                                <ahyp:hlinkClr xmlns:ahyp="http://schemas.microsoft.com/office/drawing/2018/hyperlinkcolor" val="tx"/>
                              </a:ext>
                            </a:extLst>
                          </a:hlinkClick>
                        </a:rPr>
                        <a:t>PG</a:t>
                      </a:r>
                      <a:endParaRPr lang="en-US" sz="1500">
                        <a:solidFill>
                          <a:srgbClr val="000000"/>
                        </a:solidFill>
                        <a:effectLst/>
                      </a:endParaRPr>
                    </a:p>
                  </a:txBody>
                  <a:tcPr marL="77579" marR="77579" marT="38790" marB="38790" anchor="ctr"/>
                </a:tc>
                <a:tc>
                  <a:txBody>
                    <a:bodyPr/>
                    <a:lstStyle/>
                    <a:p>
                      <a:r>
                        <a:rPr lang="en-US" sz="1500">
                          <a:effectLst/>
                        </a:rPr>
                        <a:t>15.54%</a:t>
                      </a:r>
                    </a:p>
                  </a:txBody>
                  <a:tcPr marL="77579" marR="77579" marT="38790" marB="38790" anchor="ctr"/>
                </a:tc>
                <a:extLst>
                  <a:ext uri="{0D108BD9-81ED-4DB2-BD59-A6C34878D82A}">
                    <a16:rowId xmlns:a16="http://schemas.microsoft.com/office/drawing/2014/main" val="3713855588"/>
                  </a:ext>
                </a:extLst>
              </a:tr>
              <a:tr h="351331">
                <a:tc>
                  <a:txBody>
                    <a:bodyPr/>
                    <a:lstStyle/>
                    <a:p>
                      <a:pPr algn="l"/>
                      <a:r>
                        <a:rPr lang="en-US" sz="1500">
                          <a:effectLst/>
                        </a:rPr>
                        <a:t>Coca-Cola Co</a:t>
                      </a:r>
                    </a:p>
                  </a:txBody>
                  <a:tcPr marL="77579" marR="77579" marT="38790" marB="38790" anchor="ctr"/>
                </a:tc>
                <a:tc>
                  <a:txBody>
                    <a:bodyPr/>
                    <a:lstStyle/>
                    <a:p>
                      <a:pPr algn="l"/>
                      <a:r>
                        <a:rPr lang="en-US" sz="1500" b="1" u="none" strike="noStrike">
                          <a:solidFill>
                            <a:srgbClr val="000000"/>
                          </a:solidFill>
                          <a:effectLst/>
                          <a:hlinkClick r:id="rId5">
                            <a:extLst>
                              <a:ext uri="{A12FA001-AC4F-418D-AE19-62706E023703}">
                                <ahyp:hlinkClr xmlns:ahyp="http://schemas.microsoft.com/office/drawing/2018/hyperlinkcolor" val="tx"/>
                              </a:ext>
                            </a:extLst>
                          </a:hlinkClick>
                        </a:rPr>
                        <a:t>KO</a:t>
                      </a:r>
                      <a:endParaRPr lang="en-US" sz="1500">
                        <a:solidFill>
                          <a:srgbClr val="000000"/>
                        </a:solidFill>
                        <a:effectLst/>
                      </a:endParaRPr>
                    </a:p>
                  </a:txBody>
                  <a:tcPr marL="77579" marR="77579" marT="38790" marB="38790" anchor="ctr"/>
                </a:tc>
                <a:tc>
                  <a:txBody>
                    <a:bodyPr/>
                    <a:lstStyle/>
                    <a:p>
                      <a:r>
                        <a:rPr lang="en-US" sz="1500">
                          <a:effectLst/>
                        </a:rPr>
                        <a:t>9.88%</a:t>
                      </a:r>
                    </a:p>
                  </a:txBody>
                  <a:tcPr marL="77579" marR="77579" marT="38790" marB="38790" anchor="ctr"/>
                </a:tc>
                <a:extLst>
                  <a:ext uri="{0D108BD9-81ED-4DB2-BD59-A6C34878D82A}">
                    <a16:rowId xmlns:a16="http://schemas.microsoft.com/office/drawing/2014/main" val="2065335681"/>
                  </a:ext>
                </a:extLst>
              </a:tr>
              <a:tr h="351331">
                <a:tc>
                  <a:txBody>
                    <a:bodyPr/>
                    <a:lstStyle/>
                    <a:p>
                      <a:pPr algn="l"/>
                      <a:r>
                        <a:rPr lang="en-US" sz="1500">
                          <a:effectLst/>
                        </a:rPr>
                        <a:t>PepsiCo Inc</a:t>
                      </a:r>
                    </a:p>
                  </a:txBody>
                  <a:tcPr marL="77579" marR="77579" marT="38790" marB="38790" anchor="ctr"/>
                </a:tc>
                <a:tc>
                  <a:txBody>
                    <a:bodyPr/>
                    <a:lstStyle/>
                    <a:p>
                      <a:pPr algn="l"/>
                      <a:r>
                        <a:rPr lang="en-US" sz="1500" b="1" u="none" strike="noStrike">
                          <a:solidFill>
                            <a:srgbClr val="000000"/>
                          </a:solidFill>
                          <a:effectLst/>
                          <a:hlinkClick r:id="rId6">
                            <a:extLst>
                              <a:ext uri="{A12FA001-AC4F-418D-AE19-62706E023703}">
                                <ahyp:hlinkClr xmlns:ahyp="http://schemas.microsoft.com/office/drawing/2018/hyperlinkcolor" val="tx"/>
                              </a:ext>
                            </a:extLst>
                          </a:hlinkClick>
                        </a:rPr>
                        <a:t>PEP</a:t>
                      </a:r>
                      <a:endParaRPr lang="en-US" sz="1500">
                        <a:solidFill>
                          <a:srgbClr val="000000"/>
                        </a:solidFill>
                        <a:effectLst/>
                      </a:endParaRPr>
                    </a:p>
                  </a:txBody>
                  <a:tcPr marL="77579" marR="77579" marT="38790" marB="38790" anchor="ctr"/>
                </a:tc>
                <a:tc>
                  <a:txBody>
                    <a:bodyPr/>
                    <a:lstStyle/>
                    <a:p>
                      <a:r>
                        <a:rPr lang="en-US" sz="1500">
                          <a:effectLst/>
                        </a:rPr>
                        <a:t>9.63%</a:t>
                      </a:r>
                    </a:p>
                  </a:txBody>
                  <a:tcPr marL="77579" marR="77579" marT="38790" marB="38790" anchor="ctr"/>
                </a:tc>
                <a:extLst>
                  <a:ext uri="{0D108BD9-81ED-4DB2-BD59-A6C34878D82A}">
                    <a16:rowId xmlns:a16="http://schemas.microsoft.com/office/drawing/2014/main" val="3982311687"/>
                  </a:ext>
                </a:extLst>
              </a:tr>
              <a:tr h="351331">
                <a:tc>
                  <a:txBody>
                    <a:bodyPr/>
                    <a:lstStyle/>
                    <a:p>
                      <a:pPr algn="l"/>
                      <a:r>
                        <a:rPr lang="en-US" sz="1500">
                          <a:effectLst/>
                        </a:rPr>
                        <a:t>Walmart Inc</a:t>
                      </a:r>
                    </a:p>
                  </a:txBody>
                  <a:tcPr marL="77579" marR="77579" marT="38790" marB="38790" anchor="ctr"/>
                </a:tc>
                <a:tc>
                  <a:txBody>
                    <a:bodyPr/>
                    <a:lstStyle/>
                    <a:p>
                      <a:pPr algn="l"/>
                      <a:r>
                        <a:rPr lang="en-US" sz="1500" b="1" u="none" strike="noStrike">
                          <a:solidFill>
                            <a:srgbClr val="000000"/>
                          </a:solidFill>
                          <a:effectLst/>
                          <a:hlinkClick r:id="rId7">
                            <a:extLst>
                              <a:ext uri="{A12FA001-AC4F-418D-AE19-62706E023703}">
                                <ahyp:hlinkClr xmlns:ahyp="http://schemas.microsoft.com/office/drawing/2018/hyperlinkcolor" val="tx"/>
                              </a:ext>
                            </a:extLst>
                          </a:hlinkClick>
                        </a:rPr>
                        <a:t>WMT</a:t>
                      </a:r>
                      <a:endParaRPr lang="en-US" sz="1500">
                        <a:solidFill>
                          <a:srgbClr val="000000"/>
                        </a:solidFill>
                        <a:effectLst/>
                      </a:endParaRPr>
                    </a:p>
                  </a:txBody>
                  <a:tcPr marL="77579" marR="77579" marT="38790" marB="38790" anchor="ctr"/>
                </a:tc>
                <a:tc>
                  <a:txBody>
                    <a:bodyPr/>
                    <a:lstStyle/>
                    <a:p>
                      <a:r>
                        <a:rPr lang="en-US" sz="1500">
                          <a:effectLst/>
                        </a:rPr>
                        <a:t>9.11%</a:t>
                      </a:r>
                    </a:p>
                  </a:txBody>
                  <a:tcPr marL="77579" marR="77579" marT="38790" marB="38790" anchor="ctr"/>
                </a:tc>
                <a:extLst>
                  <a:ext uri="{0D108BD9-81ED-4DB2-BD59-A6C34878D82A}">
                    <a16:rowId xmlns:a16="http://schemas.microsoft.com/office/drawing/2014/main" val="26582990"/>
                  </a:ext>
                </a:extLst>
              </a:tr>
              <a:tr h="351331">
                <a:tc>
                  <a:txBody>
                    <a:bodyPr/>
                    <a:lstStyle/>
                    <a:p>
                      <a:pPr algn="l"/>
                      <a:r>
                        <a:rPr lang="en-US" sz="1500">
                          <a:effectLst/>
                        </a:rPr>
                        <a:t>Costco Wholesale Corp</a:t>
                      </a:r>
                    </a:p>
                  </a:txBody>
                  <a:tcPr marL="77579" marR="77579" marT="38790" marB="38790" anchor="ctr"/>
                </a:tc>
                <a:tc>
                  <a:txBody>
                    <a:bodyPr/>
                    <a:lstStyle/>
                    <a:p>
                      <a:pPr algn="l"/>
                      <a:r>
                        <a:rPr lang="en-US" sz="1500" b="1" u="none" strike="noStrike">
                          <a:solidFill>
                            <a:srgbClr val="000000"/>
                          </a:solidFill>
                          <a:effectLst/>
                          <a:hlinkClick r:id="rId8">
                            <a:extLst>
                              <a:ext uri="{A12FA001-AC4F-418D-AE19-62706E023703}">
                                <ahyp:hlinkClr xmlns:ahyp="http://schemas.microsoft.com/office/drawing/2018/hyperlinkcolor" val="tx"/>
                              </a:ext>
                            </a:extLst>
                          </a:hlinkClick>
                        </a:rPr>
                        <a:t>COST</a:t>
                      </a:r>
                      <a:endParaRPr lang="en-US" sz="1500">
                        <a:solidFill>
                          <a:srgbClr val="000000"/>
                        </a:solidFill>
                        <a:effectLst/>
                      </a:endParaRPr>
                    </a:p>
                  </a:txBody>
                  <a:tcPr marL="77579" marR="77579" marT="38790" marB="38790" anchor="ctr"/>
                </a:tc>
                <a:tc>
                  <a:txBody>
                    <a:bodyPr/>
                    <a:lstStyle/>
                    <a:p>
                      <a:r>
                        <a:rPr lang="en-US" sz="1500">
                          <a:effectLst/>
                        </a:rPr>
                        <a:t>4.70%</a:t>
                      </a:r>
                    </a:p>
                  </a:txBody>
                  <a:tcPr marL="77579" marR="77579" marT="38790" marB="38790" anchor="ctr"/>
                </a:tc>
                <a:extLst>
                  <a:ext uri="{0D108BD9-81ED-4DB2-BD59-A6C34878D82A}">
                    <a16:rowId xmlns:a16="http://schemas.microsoft.com/office/drawing/2014/main" val="163666817"/>
                  </a:ext>
                </a:extLst>
              </a:tr>
              <a:tr h="582420">
                <a:tc>
                  <a:txBody>
                    <a:bodyPr/>
                    <a:lstStyle/>
                    <a:p>
                      <a:pPr algn="l"/>
                      <a:r>
                        <a:rPr lang="en-US" sz="1500">
                          <a:effectLst/>
                        </a:rPr>
                        <a:t>Philip Morris International Inc</a:t>
                      </a:r>
                    </a:p>
                  </a:txBody>
                  <a:tcPr marL="77579" marR="77579" marT="38790" marB="38790" anchor="ctr"/>
                </a:tc>
                <a:tc>
                  <a:txBody>
                    <a:bodyPr/>
                    <a:lstStyle/>
                    <a:p>
                      <a:pPr algn="l"/>
                      <a:r>
                        <a:rPr lang="en-US" sz="1500" b="1" u="none" strike="noStrike">
                          <a:solidFill>
                            <a:srgbClr val="000000"/>
                          </a:solidFill>
                          <a:effectLst/>
                          <a:hlinkClick r:id="rId9">
                            <a:extLst>
                              <a:ext uri="{A12FA001-AC4F-418D-AE19-62706E023703}">
                                <ahyp:hlinkClr xmlns:ahyp="http://schemas.microsoft.com/office/drawing/2018/hyperlinkcolor" val="tx"/>
                              </a:ext>
                            </a:extLst>
                          </a:hlinkClick>
                        </a:rPr>
                        <a:t>PM</a:t>
                      </a:r>
                      <a:endParaRPr lang="en-US" sz="1500">
                        <a:solidFill>
                          <a:srgbClr val="000000"/>
                        </a:solidFill>
                        <a:effectLst/>
                      </a:endParaRPr>
                    </a:p>
                  </a:txBody>
                  <a:tcPr marL="77579" marR="77579" marT="38790" marB="38790" anchor="ctr"/>
                </a:tc>
                <a:tc>
                  <a:txBody>
                    <a:bodyPr/>
                    <a:lstStyle/>
                    <a:p>
                      <a:r>
                        <a:rPr lang="en-US" sz="1500">
                          <a:effectLst/>
                        </a:rPr>
                        <a:t>4.55%</a:t>
                      </a:r>
                    </a:p>
                  </a:txBody>
                  <a:tcPr marL="77579" marR="77579" marT="38790" marB="38790" anchor="ctr"/>
                </a:tc>
                <a:extLst>
                  <a:ext uri="{0D108BD9-81ED-4DB2-BD59-A6C34878D82A}">
                    <a16:rowId xmlns:a16="http://schemas.microsoft.com/office/drawing/2014/main" val="583328262"/>
                  </a:ext>
                </a:extLst>
              </a:tr>
              <a:tr h="582420">
                <a:tc>
                  <a:txBody>
                    <a:bodyPr/>
                    <a:lstStyle/>
                    <a:p>
                      <a:pPr algn="l"/>
                      <a:r>
                        <a:rPr lang="en-US" sz="1500">
                          <a:effectLst/>
                        </a:rPr>
                        <a:t>Mondelez International Inc Class A</a:t>
                      </a:r>
                    </a:p>
                  </a:txBody>
                  <a:tcPr marL="77579" marR="77579" marT="38790" marB="38790" anchor="ctr"/>
                </a:tc>
                <a:tc>
                  <a:txBody>
                    <a:bodyPr/>
                    <a:lstStyle/>
                    <a:p>
                      <a:pPr algn="l"/>
                      <a:r>
                        <a:rPr lang="en-US" sz="1500" b="1" u="none" strike="noStrike">
                          <a:solidFill>
                            <a:srgbClr val="000000"/>
                          </a:solidFill>
                          <a:effectLst/>
                          <a:hlinkClick r:id="rId10">
                            <a:extLst>
                              <a:ext uri="{A12FA001-AC4F-418D-AE19-62706E023703}">
                                <ahyp:hlinkClr xmlns:ahyp="http://schemas.microsoft.com/office/drawing/2018/hyperlinkcolor" val="tx"/>
                              </a:ext>
                            </a:extLst>
                          </a:hlinkClick>
                        </a:rPr>
                        <a:t>MDLZ</a:t>
                      </a:r>
                      <a:endParaRPr lang="en-US" sz="1500">
                        <a:solidFill>
                          <a:srgbClr val="000000"/>
                        </a:solidFill>
                        <a:effectLst/>
                      </a:endParaRPr>
                    </a:p>
                  </a:txBody>
                  <a:tcPr marL="77579" marR="77579" marT="38790" marB="38790" anchor="ctr"/>
                </a:tc>
                <a:tc>
                  <a:txBody>
                    <a:bodyPr/>
                    <a:lstStyle/>
                    <a:p>
                      <a:r>
                        <a:rPr lang="en-US" sz="1500">
                          <a:effectLst/>
                        </a:rPr>
                        <a:t>4.44%</a:t>
                      </a:r>
                    </a:p>
                  </a:txBody>
                  <a:tcPr marL="77579" marR="77579" marT="38790" marB="38790" anchor="ctr"/>
                </a:tc>
                <a:extLst>
                  <a:ext uri="{0D108BD9-81ED-4DB2-BD59-A6C34878D82A}">
                    <a16:rowId xmlns:a16="http://schemas.microsoft.com/office/drawing/2014/main" val="2551312509"/>
                  </a:ext>
                </a:extLst>
              </a:tr>
              <a:tr h="351331">
                <a:tc>
                  <a:txBody>
                    <a:bodyPr/>
                    <a:lstStyle/>
                    <a:p>
                      <a:pPr algn="l"/>
                      <a:r>
                        <a:rPr lang="en-US" sz="1500">
                          <a:effectLst/>
                        </a:rPr>
                        <a:t>Altria Group Inc</a:t>
                      </a:r>
                    </a:p>
                  </a:txBody>
                  <a:tcPr marL="77579" marR="77579" marT="38790" marB="38790" anchor="ctr"/>
                </a:tc>
                <a:tc>
                  <a:txBody>
                    <a:bodyPr/>
                    <a:lstStyle/>
                    <a:p>
                      <a:pPr algn="l"/>
                      <a:r>
                        <a:rPr lang="en-US" sz="1500" b="1" u="none" strike="noStrike">
                          <a:solidFill>
                            <a:srgbClr val="000000"/>
                          </a:solidFill>
                          <a:effectLst/>
                          <a:hlinkClick r:id="rId11">
                            <a:extLst>
                              <a:ext uri="{A12FA001-AC4F-418D-AE19-62706E023703}">
                                <ahyp:hlinkClr xmlns:ahyp="http://schemas.microsoft.com/office/drawing/2018/hyperlinkcolor" val="tx"/>
                              </a:ext>
                            </a:extLst>
                          </a:hlinkClick>
                        </a:rPr>
                        <a:t>MO</a:t>
                      </a:r>
                      <a:endParaRPr lang="en-US" sz="1500">
                        <a:solidFill>
                          <a:srgbClr val="000000"/>
                        </a:solidFill>
                        <a:effectLst/>
                      </a:endParaRPr>
                    </a:p>
                  </a:txBody>
                  <a:tcPr marL="77579" marR="77579" marT="38790" marB="38790" anchor="ctr"/>
                </a:tc>
                <a:tc>
                  <a:txBody>
                    <a:bodyPr/>
                    <a:lstStyle/>
                    <a:p>
                      <a:r>
                        <a:rPr lang="en-US" sz="1500">
                          <a:effectLst/>
                        </a:rPr>
                        <a:t>4.35%</a:t>
                      </a:r>
                    </a:p>
                  </a:txBody>
                  <a:tcPr marL="77579" marR="77579" marT="38790" marB="38790" anchor="ctr"/>
                </a:tc>
                <a:extLst>
                  <a:ext uri="{0D108BD9-81ED-4DB2-BD59-A6C34878D82A}">
                    <a16:rowId xmlns:a16="http://schemas.microsoft.com/office/drawing/2014/main" val="2862677961"/>
                  </a:ext>
                </a:extLst>
              </a:tr>
              <a:tr h="582420">
                <a:tc>
                  <a:txBody>
                    <a:bodyPr/>
                    <a:lstStyle/>
                    <a:p>
                      <a:pPr algn="l"/>
                      <a:r>
                        <a:rPr lang="en-US" sz="1500">
                          <a:effectLst/>
                        </a:rPr>
                        <a:t>The Estee Lauder Companies Inc Class A</a:t>
                      </a:r>
                    </a:p>
                  </a:txBody>
                  <a:tcPr marL="77579" marR="77579" marT="38790" marB="38790" anchor="ctr"/>
                </a:tc>
                <a:tc>
                  <a:txBody>
                    <a:bodyPr/>
                    <a:lstStyle/>
                    <a:p>
                      <a:pPr algn="l"/>
                      <a:r>
                        <a:rPr lang="en-US" sz="1500" b="1" u="none" strike="noStrike">
                          <a:solidFill>
                            <a:srgbClr val="000000"/>
                          </a:solidFill>
                          <a:effectLst/>
                          <a:hlinkClick r:id="rId12">
                            <a:extLst>
                              <a:ext uri="{A12FA001-AC4F-418D-AE19-62706E023703}">
                                <ahyp:hlinkClr xmlns:ahyp="http://schemas.microsoft.com/office/drawing/2018/hyperlinkcolor" val="tx"/>
                              </a:ext>
                            </a:extLst>
                          </a:hlinkClick>
                        </a:rPr>
                        <a:t>EL</a:t>
                      </a:r>
                      <a:endParaRPr lang="en-US" sz="1500">
                        <a:solidFill>
                          <a:srgbClr val="000000"/>
                        </a:solidFill>
                        <a:effectLst/>
                      </a:endParaRPr>
                    </a:p>
                  </a:txBody>
                  <a:tcPr marL="77579" marR="77579" marT="38790" marB="38790" anchor="ctr"/>
                </a:tc>
                <a:tc>
                  <a:txBody>
                    <a:bodyPr/>
                    <a:lstStyle/>
                    <a:p>
                      <a:r>
                        <a:rPr lang="en-US" sz="1500">
                          <a:effectLst/>
                        </a:rPr>
                        <a:t>4.06%</a:t>
                      </a:r>
                    </a:p>
                  </a:txBody>
                  <a:tcPr marL="77579" marR="77579" marT="38790" marB="38790" anchor="ctr"/>
                </a:tc>
                <a:extLst>
                  <a:ext uri="{0D108BD9-81ED-4DB2-BD59-A6C34878D82A}">
                    <a16:rowId xmlns:a16="http://schemas.microsoft.com/office/drawing/2014/main" val="1528001374"/>
                  </a:ext>
                </a:extLst>
              </a:tr>
              <a:tr h="351331">
                <a:tc>
                  <a:txBody>
                    <a:bodyPr/>
                    <a:lstStyle/>
                    <a:p>
                      <a:pPr algn="l"/>
                      <a:r>
                        <a:rPr lang="en-US" sz="1500">
                          <a:effectLst/>
                        </a:rPr>
                        <a:t>Colgate-Palmolive Co</a:t>
                      </a:r>
                    </a:p>
                  </a:txBody>
                  <a:tcPr marL="77579" marR="77579" marT="38790" marB="38790" anchor="ctr"/>
                </a:tc>
                <a:tc>
                  <a:txBody>
                    <a:bodyPr/>
                    <a:lstStyle/>
                    <a:p>
                      <a:pPr algn="l"/>
                      <a:r>
                        <a:rPr lang="en-US" sz="1500" b="1" u="none" strike="noStrike">
                          <a:solidFill>
                            <a:srgbClr val="000000"/>
                          </a:solidFill>
                          <a:effectLst/>
                          <a:hlinkClick r:id="rId13">
                            <a:extLst>
                              <a:ext uri="{A12FA001-AC4F-418D-AE19-62706E023703}">
                                <ahyp:hlinkClr xmlns:ahyp="http://schemas.microsoft.com/office/drawing/2018/hyperlinkcolor" val="tx"/>
                              </a:ext>
                            </a:extLst>
                          </a:hlinkClick>
                        </a:rPr>
                        <a:t>CL</a:t>
                      </a:r>
                      <a:endParaRPr lang="en-US" sz="1500">
                        <a:solidFill>
                          <a:srgbClr val="000000"/>
                        </a:solidFill>
                        <a:effectLst/>
                      </a:endParaRPr>
                    </a:p>
                  </a:txBody>
                  <a:tcPr marL="77579" marR="77579" marT="38790" marB="38790" anchor="ctr"/>
                </a:tc>
                <a:tc>
                  <a:txBody>
                    <a:bodyPr/>
                    <a:lstStyle/>
                    <a:p>
                      <a:r>
                        <a:rPr lang="en-US" sz="1500" dirty="0">
                          <a:effectLst/>
                        </a:rPr>
                        <a:t>3.79%</a:t>
                      </a:r>
                    </a:p>
                  </a:txBody>
                  <a:tcPr marL="77579" marR="77579" marT="38790" marB="38790" anchor="ctr"/>
                </a:tc>
                <a:extLst>
                  <a:ext uri="{0D108BD9-81ED-4DB2-BD59-A6C34878D82A}">
                    <a16:rowId xmlns:a16="http://schemas.microsoft.com/office/drawing/2014/main" val="1907874237"/>
                  </a:ext>
                </a:extLst>
              </a:tr>
            </a:tbl>
          </a:graphicData>
        </a:graphic>
      </p:graphicFrame>
    </p:spTree>
    <p:extLst>
      <p:ext uri="{BB962C8B-B14F-4D97-AF65-F5344CB8AC3E}">
        <p14:creationId xmlns:p14="http://schemas.microsoft.com/office/powerpoint/2010/main" val="395459967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1"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6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E7633F-D16D-2744-AD5A-2F557036FCC3}"/>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(49.80% of Total Assets)</a:t>
            </a:r>
          </a:p>
        </p:txBody>
      </p:sp>
      <p:sp useBgFill="1">
        <p:nvSpPr>
          <p:cNvPr id="63"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ontent Placeholder 9">
            <a:extLst>
              <a:ext uri="{FF2B5EF4-FFF2-40B4-BE49-F238E27FC236}">
                <a16:creationId xmlns:a16="http://schemas.microsoft.com/office/drawing/2014/main" id="{EBF1B17B-86D3-5446-49FB-3815EDA86583}"/>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Health care</a:t>
            </a:r>
          </a:p>
        </p:txBody>
      </p:sp>
      <p:graphicFrame>
        <p:nvGraphicFramePr>
          <p:cNvPr id="65" name="Content Placeholder 3">
            <a:extLst>
              <a:ext uri="{FF2B5EF4-FFF2-40B4-BE49-F238E27FC236}">
                <a16:creationId xmlns:a16="http://schemas.microsoft.com/office/drawing/2014/main" id="{A12DF38E-7D5F-8A43-96C0-4E9A43830EBD}"/>
              </a:ext>
            </a:extLst>
          </p:cNvPr>
          <p:cNvGraphicFramePr>
            <a:graphicFrameLocks/>
          </p:cNvGraphicFramePr>
          <p:nvPr/>
        </p:nvGraphicFramePr>
        <p:xfrm>
          <a:off x="1619107" y="1137621"/>
          <a:ext cx="5112145" cy="4577298"/>
        </p:xfrm>
        <a:graphic>
          <a:graphicData uri="http://schemas.openxmlformats.org/drawingml/2006/table">
            <a:tbl>
              <a:tblPr firstRow="1" bandRow="1">
                <a:solidFill>
                  <a:schemeClr val="bg1"/>
                </a:solidFill>
              </a:tblPr>
              <a:tblGrid>
                <a:gridCol w="2351274">
                  <a:extLst>
                    <a:ext uri="{9D8B030D-6E8A-4147-A177-3AD203B41FA5}">
                      <a16:colId xmlns:a16="http://schemas.microsoft.com/office/drawing/2014/main" val="906755540"/>
                    </a:ext>
                  </a:extLst>
                </a:gridCol>
                <a:gridCol w="1307586">
                  <a:extLst>
                    <a:ext uri="{9D8B030D-6E8A-4147-A177-3AD203B41FA5}">
                      <a16:colId xmlns:a16="http://schemas.microsoft.com/office/drawing/2014/main" val="1521979914"/>
                    </a:ext>
                  </a:extLst>
                </a:gridCol>
                <a:gridCol w="1453285">
                  <a:extLst>
                    <a:ext uri="{9D8B030D-6E8A-4147-A177-3AD203B41FA5}">
                      <a16:colId xmlns:a16="http://schemas.microsoft.com/office/drawing/2014/main" val="3129918750"/>
                    </a:ext>
                  </a:extLst>
                </a:gridCol>
              </a:tblGrid>
              <a:tr h="416118">
                <a:tc>
                  <a:txBody>
                    <a:bodyPr/>
                    <a:lstStyle/>
                    <a:p>
                      <a:pPr algn="l"/>
                      <a:r>
                        <a:rPr lang="en-US" sz="1300" b="0" cap="none" spc="0">
                          <a:solidFill>
                            <a:schemeClr val="bg1"/>
                          </a:solidFill>
                          <a:effectLst/>
                        </a:rPr>
                        <a:t>Name</a:t>
                      </a:r>
                    </a:p>
                  </a:txBody>
                  <a:tcPr marL="114286" marR="76951" marT="87912" marB="8791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a:r>
                        <a:rPr lang="en-US" sz="1300" b="0" cap="none" spc="0">
                          <a:solidFill>
                            <a:schemeClr val="bg1"/>
                          </a:solidFill>
                          <a:effectLst/>
                        </a:rPr>
                        <a:t>Symbol</a:t>
                      </a:r>
                    </a:p>
                  </a:txBody>
                  <a:tcPr marL="114286" marR="76951" marT="87912" marB="8791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US" sz="1300" b="0" cap="none" spc="0">
                          <a:solidFill>
                            <a:schemeClr val="bg1"/>
                          </a:solidFill>
                          <a:effectLst/>
                        </a:rPr>
                        <a:t>% Assets</a:t>
                      </a:r>
                    </a:p>
                  </a:txBody>
                  <a:tcPr marL="114286" marR="76951" marT="87912" marB="8791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61594814"/>
                  </a:ext>
                </a:extLst>
              </a:tr>
              <a:tr h="416118">
                <a:tc>
                  <a:txBody>
                    <a:bodyPr/>
                    <a:lstStyle/>
                    <a:p>
                      <a:pPr algn="l"/>
                      <a:r>
                        <a:rPr lang="en-US" sz="1300" cap="none" spc="0">
                          <a:solidFill>
                            <a:schemeClr val="tx1"/>
                          </a:solidFill>
                          <a:effectLst/>
                        </a:rPr>
                        <a:t>Johnson &amp; Johnson</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3">
                            <a:extLst>
                              <a:ext uri="{A12FA001-AC4F-418D-AE19-62706E023703}">
                                <ahyp:hlinkClr xmlns:ahyp="http://schemas.microsoft.com/office/drawing/2018/hyperlinkcolor" val="tx"/>
                              </a:ext>
                            </a:extLst>
                          </a:hlinkClick>
                        </a:rPr>
                        <a:t>JNJ</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9.19%</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59675388"/>
                  </a:ext>
                </a:extLst>
              </a:tr>
              <a:tr h="416118">
                <a:tc>
                  <a:txBody>
                    <a:bodyPr/>
                    <a:lstStyle/>
                    <a:p>
                      <a:pPr algn="l"/>
                      <a:r>
                        <a:rPr lang="en-US" sz="1300" cap="none" spc="0">
                          <a:solidFill>
                            <a:schemeClr val="tx1"/>
                          </a:solidFill>
                          <a:effectLst/>
                        </a:rPr>
                        <a:t>UnitedHealth Group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4">
                            <a:extLst>
                              <a:ext uri="{A12FA001-AC4F-418D-AE19-62706E023703}">
                                <ahyp:hlinkClr xmlns:ahyp="http://schemas.microsoft.com/office/drawing/2018/hyperlinkcolor" val="tx"/>
                              </a:ext>
                            </a:extLst>
                          </a:hlinkClick>
                        </a:rPr>
                        <a:t>UNH</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8.01%</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701620884"/>
                  </a:ext>
                </a:extLst>
              </a:tr>
              <a:tr h="416118">
                <a:tc>
                  <a:txBody>
                    <a:bodyPr/>
                    <a:lstStyle/>
                    <a:p>
                      <a:pPr algn="l"/>
                      <a:r>
                        <a:rPr lang="en-US" sz="1300" cap="none" spc="0">
                          <a:solidFill>
                            <a:schemeClr val="tx1"/>
                          </a:solidFill>
                          <a:effectLst/>
                        </a:rPr>
                        <a:t>Pfizer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5">
                            <a:extLst>
                              <a:ext uri="{A12FA001-AC4F-418D-AE19-62706E023703}">
                                <ahyp:hlinkClr xmlns:ahyp="http://schemas.microsoft.com/office/drawing/2018/hyperlinkcolor" val="tx"/>
                              </a:ext>
                            </a:extLst>
                          </a:hlinkClick>
                        </a:rPr>
                        <a:t>PFE</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4.64%</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95094185"/>
                  </a:ext>
                </a:extLst>
              </a:tr>
              <a:tr h="416118">
                <a:tc>
                  <a:txBody>
                    <a:bodyPr/>
                    <a:lstStyle/>
                    <a:p>
                      <a:pPr algn="l"/>
                      <a:r>
                        <a:rPr lang="en-US" sz="1300" cap="none" spc="0">
                          <a:solidFill>
                            <a:schemeClr val="tx1"/>
                          </a:solidFill>
                          <a:effectLst/>
                        </a:rPr>
                        <a:t>Abbott Laboratories</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6">
                            <a:extLst>
                              <a:ext uri="{A12FA001-AC4F-418D-AE19-62706E023703}">
                                <ahyp:hlinkClr xmlns:ahyp="http://schemas.microsoft.com/office/drawing/2018/hyperlinkcolor" val="tx"/>
                              </a:ext>
                            </a:extLst>
                          </a:hlinkClick>
                        </a:rPr>
                        <a:t>ABT</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4.36%</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375531170"/>
                  </a:ext>
                </a:extLst>
              </a:tr>
              <a:tr h="416118">
                <a:tc>
                  <a:txBody>
                    <a:bodyPr/>
                    <a:lstStyle/>
                    <a:p>
                      <a:pPr algn="l"/>
                      <a:r>
                        <a:rPr lang="en-US" sz="1300" cap="none" spc="0">
                          <a:solidFill>
                            <a:schemeClr val="tx1"/>
                          </a:solidFill>
                          <a:effectLst/>
                        </a:rPr>
                        <a:t>AbbVie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7">
                            <a:extLst>
                              <a:ext uri="{A12FA001-AC4F-418D-AE19-62706E023703}">
                                <ahyp:hlinkClr xmlns:ahyp="http://schemas.microsoft.com/office/drawing/2018/hyperlinkcolor" val="tx"/>
                              </a:ext>
                            </a:extLst>
                          </a:hlinkClick>
                        </a:rPr>
                        <a:t>ABBV</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4.21%</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1255074"/>
                  </a:ext>
                </a:extLst>
              </a:tr>
              <a:tr h="416118">
                <a:tc>
                  <a:txBody>
                    <a:bodyPr/>
                    <a:lstStyle/>
                    <a:p>
                      <a:pPr algn="l"/>
                      <a:r>
                        <a:rPr lang="en-US" sz="1300" cap="none" spc="0">
                          <a:solidFill>
                            <a:schemeClr val="tx1"/>
                          </a:solidFill>
                          <a:effectLst/>
                        </a:rPr>
                        <a:t>Thermo Fisher Scientific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8">
                            <a:extLst>
                              <a:ext uri="{A12FA001-AC4F-418D-AE19-62706E023703}">
                                <ahyp:hlinkClr xmlns:ahyp="http://schemas.microsoft.com/office/drawing/2018/hyperlinkcolor" val="tx"/>
                              </a:ext>
                            </a:extLst>
                          </a:hlinkClick>
                        </a:rPr>
                        <a:t>TMO</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4.20%</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670358803"/>
                  </a:ext>
                </a:extLst>
              </a:tr>
              <a:tr h="416118">
                <a:tc>
                  <a:txBody>
                    <a:bodyPr/>
                    <a:lstStyle/>
                    <a:p>
                      <a:pPr algn="l"/>
                      <a:r>
                        <a:rPr lang="en-US" sz="1300" cap="none" spc="0">
                          <a:solidFill>
                            <a:schemeClr val="tx1"/>
                          </a:solidFill>
                          <a:effectLst/>
                        </a:rPr>
                        <a:t>Merck &amp; Co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9">
                            <a:extLst>
                              <a:ext uri="{A12FA001-AC4F-418D-AE19-62706E023703}">
                                <ahyp:hlinkClr xmlns:ahyp="http://schemas.microsoft.com/office/drawing/2018/hyperlinkcolor" val="tx"/>
                              </a:ext>
                            </a:extLst>
                          </a:hlinkClick>
                        </a:rPr>
                        <a:t>MRK</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4.17%</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30045509"/>
                  </a:ext>
                </a:extLst>
              </a:tr>
              <a:tr h="416118">
                <a:tc>
                  <a:txBody>
                    <a:bodyPr/>
                    <a:lstStyle/>
                    <a:p>
                      <a:pPr algn="l"/>
                      <a:r>
                        <a:rPr lang="en-US" sz="1300" cap="none" spc="0">
                          <a:solidFill>
                            <a:schemeClr val="tx1"/>
                          </a:solidFill>
                          <a:effectLst/>
                        </a:rPr>
                        <a:t>Eli Lilly and Co</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10">
                            <a:extLst>
                              <a:ext uri="{A12FA001-AC4F-418D-AE19-62706E023703}">
                                <ahyp:hlinkClr xmlns:ahyp="http://schemas.microsoft.com/office/drawing/2018/hyperlinkcolor" val="tx"/>
                              </a:ext>
                            </a:extLst>
                          </a:hlinkClick>
                        </a:rPr>
                        <a:t>LLY</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3.87%</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79299116"/>
                  </a:ext>
                </a:extLst>
              </a:tr>
              <a:tr h="416118">
                <a:tc>
                  <a:txBody>
                    <a:bodyPr/>
                    <a:lstStyle/>
                    <a:p>
                      <a:pPr algn="l"/>
                      <a:r>
                        <a:rPr lang="en-US" sz="1300" cap="none" spc="0">
                          <a:solidFill>
                            <a:schemeClr val="tx1"/>
                          </a:solidFill>
                          <a:effectLst/>
                        </a:rPr>
                        <a:t>Danaher Corp</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11">
                            <a:extLst>
                              <a:ext uri="{A12FA001-AC4F-418D-AE19-62706E023703}">
                                <ahyp:hlinkClr xmlns:ahyp="http://schemas.microsoft.com/office/drawing/2018/hyperlinkcolor" val="tx"/>
                              </a:ext>
                            </a:extLst>
                          </a:hlinkClick>
                        </a:rPr>
                        <a:t>DHR</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3.61%</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272341557"/>
                  </a:ext>
                </a:extLst>
              </a:tr>
              <a:tr h="416118">
                <a:tc>
                  <a:txBody>
                    <a:bodyPr/>
                    <a:lstStyle/>
                    <a:p>
                      <a:pPr algn="l"/>
                      <a:r>
                        <a:rPr lang="en-US" sz="1300" cap="none" spc="0">
                          <a:solidFill>
                            <a:schemeClr val="tx1"/>
                          </a:solidFill>
                          <a:effectLst/>
                        </a:rPr>
                        <a:t>Medtronic PLC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12">
                            <a:extLst>
                              <a:ext uri="{A12FA001-AC4F-418D-AE19-62706E023703}">
                                <ahyp:hlinkClr xmlns:ahyp="http://schemas.microsoft.com/office/drawing/2018/hyperlinkcolor" val="tx"/>
                              </a:ext>
                            </a:extLst>
                          </a:hlinkClick>
                        </a:rPr>
                        <a:t>MDT</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3.54%</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96631470"/>
                  </a:ext>
                </a:extLst>
              </a:tr>
            </a:tbl>
          </a:graphicData>
        </a:graphic>
      </p:graphicFrame>
    </p:spTree>
    <p:extLst>
      <p:ext uri="{BB962C8B-B14F-4D97-AF65-F5344CB8AC3E}">
        <p14:creationId xmlns:p14="http://schemas.microsoft.com/office/powerpoint/2010/main" val="24921040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FE2691-B2F3-A74D-8E2D-56C1FAEC97F3}"/>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(54.76%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F3F53B19-C60D-85CA-8E53-A93829DE1B6E}"/>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Financials</a:t>
            </a:r>
          </a:p>
        </p:txBody>
      </p:sp>
      <p:graphicFrame>
        <p:nvGraphicFramePr>
          <p:cNvPr id="8" name="Content Placeholder 3">
            <a:extLst>
              <a:ext uri="{FF2B5EF4-FFF2-40B4-BE49-F238E27FC236}">
                <a16:creationId xmlns:a16="http://schemas.microsoft.com/office/drawing/2014/main" id="{CDD24483-BEA6-F74A-83E8-EC94FE63C825}"/>
              </a:ext>
            </a:extLst>
          </p:cNvPr>
          <p:cNvGraphicFramePr>
            <a:graphicFrameLocks/>
          </p:cNvGraphicFramePr>
          <p:nvPr>
            <p:extLst>
              <p:ext uri="{D42A27DB-BD31-4B8C-83A1-F6EECF244321}">
                <p14:modId xmlns:p14="http://schemas.microsoft.com/office/powerpoint/2010/main" val="3154881052"/>
              </p:ext>
            </p:extLst>
          </p:nvPr>
        </p:nvGraphicFramePr>
        <p:xfrm>
          <a:off x="1383295" y="1137621"/>
          <a:ext cx="5583769" cy="4577304"/>
        </p:xfrm>
        <a:graphic>
          <a:graphicData uri="http://schemas.openxmlformats.org/drawingml/2006/table">
            <a:tbl>
              <a:tblPr firstRow="1" bandRow="1">
                <a:tableStyleId>{793D81CF-94F2-401A-BA57-92F5A7B2D0C5}</a:tableStyleId>
              </a:tblPr>
              <a:tblGrid>
                <a:gridCol w="2485804">
                  <a:extLst>
                    <a:ext uri="{9D8B030D-6E8A-4147-A177-3AD203B41FA5}">
                      <a16:colId xmlns:a16="http://schemas.microsoft.com/office/drawing/2014/main" val="57429118"/>
                    </a:ext>
                  </a:extLst>
                </a:gridCol>
                <a:gridCol w="1456986">
                  <a:extLst>
                    <a:ext uri="{9D8B030D-6E8A-4147-A177-3AD203B41FA5}">
                      <a16:colId xmlns:a16="http://schemas.microsoft.com/office/drawing/2014/main" val="3238774228"/>
                    </a:ext>
                  </a:extLst>
                </a:gridCol>
                <a:gridCol w="1640979">
                  <a:extLst>
                    <a:ext uri="{9D8B030D-6E8A-4147-A177-3AD203B41FA5}">
                      <a16:colId xmlns:a16="http://schemas.microsoft.com/office/drawing/2014/main" val="2023742215"/>
                    </a:ext>
                  </a:extLst>
                </a:gridCol>
              </a:tblGrid>
              <a:tr h="389498">
                <a:tc>
                  <a:txBody>
                    <a:bodyPr/>
                    <a:lstStyle/>
                    <a:p>
                      <a:pPr algn="l"/>
                      <a:r>
                        <a:rPr lang="en-US" sz="1600" b="0" dirty="0">
                          <a:effectLst/>
                        </a:rPr>
                        <a:t>Name</a:t>
                      </a:r>
                    </a:p>
                  </a:txBody>
                  <a:tcPr marL="81354" marR="81354" marT="50846" marB="50846" anchor="ctr"/>
                </a:tc>
                <a:tc>
                  <a:txBody>
                    <a:bodyPr/>
                    <a:lstStyle/>
                    <a:p>
                      <a:pPr algn="l"/>
                      <a:r>
                        <a:rPr lang="en-US" sz="1600" b="0">
                          <a:effectLst/>
                        </a:rPr>
                        <a:t>Symbol</a:t>
                      </a:r>
                    </a:p>
                  </a:txBody>
                  <a:tcPr marL="81354" marR="81354" marT="50846" marB="50846" anchor="ctr"/>
                </a:tc>
                <a:tc>
                  <a:txBody>
                    <a:bodyPr/>
                    <a:lstStyle/>
                    <a:p>
                      <a:r>
                        <a:rPr lang="en-US" sz="1600" b="0">
                          <a:effectLst/>
                        </a:rPr>
                        <a:t>% Assets</a:t>
                      </a:r>
                    </a:p>
                  </a:txBody>
                  <a:tcPr marL="81354" marR="81354" marT="50846" marB="50846" anchor="ctr"/>
                </a:tc>
                <a:extLst>
                  <a:ext uri="{0D108BD9-81ED-4DB2-BD59-A6C34878D82A}">
                    <a16:rowId xmlns:a16="http://schemas.microsoft.com/office/drawing/2014/main" val="2256339099"/>
                  </a:ext>
                </a:extLst>
              </a:tr>
              <a:tr h="617267">
                <a:tc>
                  <a:txBody>
                    <a:bodyPr/>
                    <a:lstStyle/>
                    <a:p>
                      <a:pPr algn="l"/>
                      <a:r>
                        <a:rPr lang="en-US" sz="1600">
                          <a:effectLst/>
                        </a:rPr>
                        <a:t>Berkshire Hathaway Inc Class B</a:t>
                      </a:r>
                    </a:p>
                  </a:txBody>
                  <a:tcPr marL="81354" marR="81354" marT="40676" marB="40676" anchor="ctr"/>
                </a:tc>
                <a:tc>
                  <a:txBody>
                    <a:bodyPr/>
                    <a:lstStyle/>
                    <a:p>
                      <a:pPr algn="l"/>
                      <a:r>
                        <a:rPr lang="en-US" sz="1600" b="1" u="none" strike="noStrike">
                          <a:solidFill>
                            <a:srgbClr val="000000"/>
                          </a:solidFill>
                          <a:effectLst/>
                          <a:hlinkClick r:id="rId3">
                            <a:extLst>
                              <a:ext uri="{A12FA001-AC4F-418D-AE19-62706E023703}">
                                <ahyp:hlinkClr xmlns:ahyp="http://schemas.microsoft.com/office/drawing/2018/hyperlinkcolor" val="tx"/>
                              </a:ext>
                            </a:extLst>
                          </a:hlinkClick>
                        </a:rPr>
                        <a:t>BRK.B</a:t>
                      </a:r>
                      <a:endParaRPr lang="en-US" sz="1600">
                        <a:solidFill>
                          <a:srgbClr val="000000"/>
                        </a:solidFill>
                        <a:effectLst/>
                      </a:endParaRPr>
                    </a:p>
                  </a:txBody>
                  <a:tcPr marL="81354" marR="81354" marT="40676" marB="40676" anchor="ctr"/>
                </a:tc>
                <a:tc>
                  <a:txBody>
                    <a:bodyPr/>
                    <a:lstStyle/>
                    <a:p>
                      <a:r>
                        <a:rPr lang="en-US" sz="1600">
                          <a:effectLst/>
                        </a:rPr>
                        <a:t>12.83%</a:t>
                      </a:r>
                    </a:p>
                  </a:txBody>
                  <a:tcPr marL="81354" marR="81354" marT="40676" marB="40676" anchor="ctr"/>
                </a:tc>
                <a:extLst>
                  <a:ext uri="{0D108BD9-81ED-4DB2-BD59-A6C34878D82A}">
                    <a16:rowId xmlns:a16="http://schemas.microsoft.com/office/drawing/2014/main" val="1985260120"/>
                  </a:ext>
                </a:extLst>
              </a:tr>
              <a:tr h="369159">
                <a:tc>
                  <a:txBody>
                    <a:bodyPr/>
                    <a:lstStyle/>
                    <a:p>
                      <a:pPr algn="l"/>
                      <a:r>
                        <a:rPr lang="en-US" sz="1600">
                          <a:effectLst/>
                        </a:rPr>
                        <a:t>JPMorgan Chase &amp; Co</a:t>
                      </a:r>
                    </a:p>
                  </a:txBody>
                  <a:tcPr marL="81354" marR="81354" marT="40676" marB="40676" anchor="ctr"/>
                </a:tc>
                <a:tc>
                  <a:txBody>
                    <a:bodyPr/>
                    <a:lstStyle/>
                    <a:p>
                      <a:pPr algn="l"/>
                      <a:r>
                        <a:rPr lang="en-US" sz="1600" b="1" u="none" strike="noStrike">
                          <a:solidFill>
                            <a:srgbClr val="000000"/>
                          </a:solidFill>
                          <a:effectLst/>
                          <a:hlinkClick r:id="rId4">
                            <a:extLst>
                              <a:ext uri="{A12FA001-AC4F-418D-AE19-62706E023703}">
                                <ahyp:hlinkClr xmlns:ahyp="http://schemas.microsoft.com/office/drawing/2018/hyperlinkcolor" val="tx"/>
                              </a:ext>
                            </a:extLst>
                          </a:hlinkClick>
                        </a:rPr>
                        <a:t>JPM</a:t>
                      </a:r>
                      <a:endParaRPr lang="en-US" sz="1600">
                        <a:solidFill>
                          <a:srgbClr val="000000"/>
                        </a:solidFill>
                        <a:effectLst/>
                      </a:endParaRPr>
                    </a:p>
                  </a:txBody>
                  <a:tcPr marL="81354" marR="81354" marT="40676" marB="40676" anchor="ctr"/>
                </a:tc>
                <a:tc>
                  <a:txBody>
                    <a:bodyPr/>
                    <a:lstStyle/>
                    <a:p>
                      <a:r>
                        <a:rPr lang="en-US" sz="1600">
                          <a:effectLst/>
                        </a:rPr>
                        <a:t>11.47%</a:t>
                      </a:r>
                    </a:p>
                  </a:txBody>
                  <a:tcPr marL="81354" marR="81354" marT="40676" marB="40676" anchor="ctr"/>
                </a:tc>
                <a:extLst>
                  <a:ext uri="{0D108BD9-81ED-4DB2-BD59-A6C34878D82A}">
                    <a16:rowId xmlns:a16="http://schemas.microsoft.com/office/drawing/2014/main" val="3353402919"/>
                  </a:ext>
                </a:extLst>
              </a:tr>
              <a:tr h="369159">
                <a:tc>
                  <a:txBody>
                    <a:bodyPr/>
                    <a:lstStyle/>
                    <a:p>
                      <a:pPr algn="l"/>
                      <a:r>
                        <a:rPr lang="en-US" sz="1600">
                          <a:effectLst/>
                        </a:rPr>
                        <a:t>Bank of America Corp</a:t>
                      </a:r>
                    </a:p>
                  </a:txBody>
                  <a:tcPr marL="81354" marR="81354" marT="40676" marB="40676" anchor="ctr"/>
                </a:tc>
                <a:tc>
                  <a:txBody>
                    <a:bodyPr/>
                    <a:lstStyle/>
                    <a:p>
                      <a:pPr algn="l"/>
                      <a:r>
                        <a:rPr lang="en-US" sz="1600" b="1" u="none" strike="noStrike">
                          <a:solidFill>
                            <a:srgbClr val="000000"/>
                          </a:solidFill>
                          <a:effectLst/>
                          <a:hlinkClick r:id="rId5">
                            <a:extLst>
                              <a:ext uri="{A12FA001-AC4F-418D-AE19-62706E023703}">
                                <ahyp:hlinkClr xmlns:ahyp="http://schemas.microsoft.com/office/drawing/2018/hyperlinkcolor" val="tx"/>
                              </a:ext>
                            </a:extLst>
                          </a:hlinkClick>
                        </a:rPr>
                        <a:t>BAC</a:t>
                      </a:r>
                      <a:endParaRPr lang="en-US" sz="1600">
                        <a:solidFill>
                          <a:srgbClr val="000000"/>
                        </a:solidFill>
                        <a:effectLst/>
                      </a:endParaRPr>
                    </a:p>
                  </a:txBody>
                  <a:tcPr marL="81354" marR="81354" marT="40676" marB="40676" anchor="ctr"/>
                </a:tc>
                <a:tc>
                  <a:txBody>
                    <a:bodyPr/>
                    <a:lstStyle/>
                    <a:p>
                      <a:r>
                        <a:rPr lang="en-US" sz="1600">
                          <a:effectLst/>
                        </a:rPr>
                        <a:t>7.57%</a:t>
                      </a:r>
                    </a:p>
                  </a:txBody>
                  <a:tcPr marL="81354" marR="81354" marT="40676" marB="40676" anchor="ctr"/>
                </a:tc>
                <a:extLst>
                  <a:ext uri="{0D108BD9-81ED-4DB2-BD59-A6C34878D82A}">
                    <a16:rowId xmlns:a16="http://schemas.microsoft.com/office/drawing/2014/main" val="2924671509"/>
                  </a:ext>
                </a:extLst>
              </a:tr>
              <a:tr h="369159">
                <a:tc>
                  <a:txBody>
                    <a:bodyPr/>
                    <a:lstStyle/>
                    <a:p>
                      <a:pPr algn="l"/>
                      <a:r>
                        <a:rPr lang="en-US" sz="1600">
                          <a:effectLst/>
                        </a:rPr>
                        <a:t>Wells Fargo &amp; Co</a:t>
                      </a:r>
                    </a:p>
                  </a:txBody>
                  <a:tcPr marL="81354" marR="81354" marT="40676" marB="40676" anchor="ctr"/>
                </a:tc>
                <a:tc>
                  <a:txBody>
                    <a:bodyPr/>
                    <a:lstStyle/>
                    <a:p>
                      <a:pPr algn="l"/>
                      <a:r>
                        <a:rPr lang="en-US" sz="1600" b="1" u="none" strike="noStrike">
                          <a:solidFill>
                            <a:srgbClr val="000000"/>
                          </a:solidFill>
                          <a:effectLst/>
                          <a:hlinkClick r:id="rId6">
                            <a:extLst>
                              <a:ext uri="{A12FA001-AC4F-418D-AE19-62706E023703}">
                                <ahyp:hlinkClr xmlns:ahyp="http://schemas.microsoft.com/office/drawing/2018/hyperlinkcolor" val="tx"/>
                              </a:ext>
                            </a:extLst>
                          </a:hlinkClick>
                        </a:rPr>
                        <a:t>WFC</a:t>
                      </a:r>
                      <a:endParaRPr lang="en-US" sz="1600">
                        <a:solidFill>
                          <a:srgbClr val="000000"/>
                        </a:solidFill>
                        <a:effectLst/>
                      </a:endParaRPr>
                    </a:p>
                  </a:txBody>
                  <a:tcPr marL="81354" marR="81354" marT="40676" marB="40676" anchor="ctr"/>
                </a:tc>
                <a:tc>
                  <a:txBody>
                    <a:bodyPr/>
                    <a:lstStyle/>
                    <a:p>
                      <a:r>
                        <a:rPr lang="en-US" sz="1600">
                          <a:effectLst/>
                        </a:rPr>
                        <a:t>4.56%</a:t>
                      </a:r>
                    </a:p>
                  </a:txBody>
                  <a:tcPr marL="81354" marR="81354" marT="40676" marB="40676" anchor="ctr"/>
                </a:tc>
                <a:extLst>
                  <a:ext uri="{0D108BD9-81ED-4DB2-BD59-A6C34878D82A}">
                    <a16:rowId xmlns:a16="http://schemas.microsoft.com/office/drawing/2014/main" val="1255156978"/>
                  </a:ext>
                </a:extLst>
              </a:tr>
              <a:tr h="369159">
                <a:tc>
                  <a:txBody>
                    <a:bodyPr/>
                    <a:lstStyle/>
                    <a:p>
                      <a:pPr algn="l"/>
                      <a:r>
                        <a:rPr lang="en-US" sz="1600">
                          <a:effectLst/>
                        </a:rPr>
                        <a:t>Citigroup Inc</a:t>
                      </a:r>
                    </a:p>
                  </a:txBody>
                  <a:tcPr marL="81354" marR="81354" marT="40676" marB="40676" anchor="ctr"/>
                </a:tc>
                <a:tc>
                  <a:txBody>
                    <a:bodyPr/>
                    <a:lstStyle/>
                    <a:p>
                      <a:pPr algn="l"/>
                      <a:r>
                        <a:rPr lang="en-US" sz="1600" b="1" u="none" strike="noStrike">
                          <a:solidFill>
                            <a:srgbClr val="000000"/>
                          </a:solidFill>
                          <a:effectLst/>
                          <a:hlinkClick r:id="rId7">
                            <a:extLst>
                              <a:ext uri="{A12FA001-AC4F-418D-AE19-62706E023703}">
                                <ahyp:hlinkClr xmlns:ahyp="http://schemas.microsoft.com/office/drawing/2018/hyperlinkcolor" val="tx"/>
                              </a:ext>
                            </a:extLst>
                          </a:hlinkClick>
                        </a:rPr>
                        <a:t>C</a:t>
                      </a:r>
                      <a:endParaRPr lang="en-US" sz="1600">
                        <a:solidFill>
                          <a:srgbClr val="000000"/>
                        </a:solidFill>
                        <a:effectLst/>
                      </a:endParaRPr>
                    </a:p>
                  </a:txBody>
                  <a:tcPr marL="81354" marR="81354" marT="40676" marB="40676" anchor="ctr"/>
                </a:tc>
                <a:tc>
                  <a:txBody>
                    <a:bodyPr/>
                    <a:lstStyle/>
                    <a:p>
                      <a:r>
                        <a:rPr lang="en-US" sz="1600">
                          <a:effectLst/>
                        </a:rPr>
                        <a:t>3.56%</a:t>
                      </a:r>
                    </a:p>
                  </a:txBody>
                  <a:tcPr marL="81354" marR="81354" marT="40676" marB="40676" anchor="ctr"/>
                </a:tc>
                <a:extLst>
                  <a:ext uri="{0D108BD9-81ED-4DB2-BD59-A6C34878D82A}">
                    <a16:rowId xmlns:a16="http://schemas.microsoft.com/office/drawing/2014/main" val="801049989"/>
                  </a:ext>
                </a:extLst>
              </a:tr>
              <a:tr h="369159">
                <a:tc>
                  <a:txBody>
                    <a:bodyPr/>
                    <a:lstStyle/>
                    <a:p>
                      <a:pPr algn="l"/>
                      <a:r>
                        <a:rPr lang="en-US" sz="1600">
                          <a:effectLst/>
                        </a:rPr>
                        <a:t>Morgan Stanley</a:t>
                      </a:r>
                    </a:p>
                  </a:txBody>
                  <a:tcPr marL="81354" marR="81354" marT="40676" marB="40676" anchor="ctr"/>
                </a:tc>
                <a:tc>
                  <a:txBody>
                    <a:bodyPr/>
                    <a:lstStyle/>
                    <a:p>
                      <a:pPr algn="l"/>
                      <a:r>
                        <a:rPr lang="en-US" sz="1600" b="1" u="none" strike="noStrike">
                          <a:solidFill>
                            <a:srgbClr val="000000"/>
                          </a:solidFill>
                          <a:effectLst/>
                          <a:hlinkClick r:id="rId8">
                            <a:extLst>
                              <a:ext uri="{A12FA001-AC4F-418D-AE19-62706E023703}">
                                <ahyp:hlinkClr xmlns:ahyp="http://schemas.microsoft.com/office/drawing/2018/hyperlinkcolor" val="tx"/>
                              </a:ext>
                            </a:extLst>
                          </a:hlinkClick>
                        </a:rPr>
                        <a:t>MS</a:t>
                      </a:r>
                      <a:endParaRPr lang="en-US" sz="1600">
                        <a:solidFill>
                          <a:srgbClr val="000000"/>
                        </a:solidFill>
                        <a:effectLst/>
                      </a:endParaRPr>
                    </a:p>
                  </a:txBody>
                  <a:tcPr marL="81354" marR="81354" marT="40676" marB="40676" anchor="ctr"/>
                </a:tc>
                <a:tc>
                  <a:txBody>
                    <a:bodyPr/>
                    <a:lstStyle/>
                    <a:p>
                      <a:r>
                        <a:rPr lang="en-US" sz="1600">
                          <a:effectLst/>
                        </a:rPr>
                        <a:t>3.32%</a:t>
                      </a:r>
                    </a:p>
                  </a:txBody>
                  <a:tcPr marL="81354" marR="81354" marT="40676" marB="40676" anchor="ctr"/>
                </a:tc>
                <a:extLst>
                  <a:ext uri="{0D108BD9-81ED-4DB2-BD59-A6C34878D82A}">
                    <a16:rowId xmlns:a16="http://schemas.microsoft.com/office/drawing/2014/main" val="2026553923"/>
                  </a:ext>
                </a:extLst>
              </a:tr>
              <a:tr h="617267">
                <a:tc>
                  <a:txBody>
                    <a:bodyPr/>
                    <a:lstStyle/>
                    <a:p>
                      <a:pPr algn="l"/>
                      <a:r>
                        <a:rPr lang="en-US" sz="1600">
                          <a:effectLst/>
                        </a:rPr>
                        <a:t>Goldman Sachs Group Inc</a:t>
                      </a:r>
                    </a:p>
                  </a:txBody>
                  <a:tcPr marL="81354" marR="81354" marT="40676" marB="40676" anchor="ctr"/>
                </a:tc>
                <a:tc>
                  <a:txBody>
                    <a:bodyPr/>
                    <a:lstStyle/>
                    <a:p>
                      <a:pPr algn="l"/>
                      <a:r>
                        <a:rPr lang="en-US" sz="1600" b="1" u="none" strike="noStrike">
                          <a:solidFill>
                            <a:srgbClr val="000000"/>
                          </a:solidFill>
                          <a:effectLst/>
                          <a:hlinkClick r:id="rId9">
                            <a:extLst>
                              <a:ext uri="{A12FA001-AC4F-418D-AE19-62706E023703}">
                                <ahyp:hlinkClr xmlns:ahyp="http://schemas.microsoft.com/office/drawing/2018/hyperlinkcolor" val="tx"/>
                              </a:ext>
                            </a:extLst>
                          </a:hlinkClick>
                        </a:rPr>
                        <a:t>GS</a:t>
                      </a:r>
                      <a:endParaRPr lang="en-US" sz="1600">
                        <a:solidFill>
                          <a:srgbClr val="000000"/>
                        </a:solidFill>
                        <a:effectLst/>
                      </a:endParaRPr>
                    </a:p>
                  </a:txBody>
                  <a:tcPr marL="81354" marR="81354" marT="40676" marB="40676" anchor="ctr"/>
                </a:tc>
                <a:tc>
                  <a:txBody>
                    <a:bodyPr/>
                    <a:lstStyle/>
                    <a:p>
                      <a:r>
                        <a:rPr lang="en-US" sz="1600">
                          <a:effectLst/>
                        </a:rPr>
                        <a:t>3.15%</a:t>
                      </a:r>
                    </a:p>
                  </a:txBody>
                  <a:tcPr marL="81354" marR="81354" marT="40676" marB="40676" anchor="ctr"/>
                </a:tc>
                <a:extLst>
                  <a:ext uri="{0D108BD9-81ED-4DB2-BD59-A6C34878D82A}">
                    <a16:rowId xmlns:a16="http://schemas.microsoft.com/office/drawing/2014/main" val="2134770588"/>
                  </a:ext>
                </a:extLst>
              </a:tr>
              <a:tr h="369159">
                <a:tc>
                  <a:txBody>
                    <a:bodyPr/>
                    <a:lstStyle/>
                    <a:p>
                      <a:pPr algn="l"/>
                      <a:r>
                        <a:rPr lang="en-US" sz="1600">
                          <a:effectLst/>
                        </a:rPr>
                        <a:t>BlackRock Inc</a:t>
                      </a:r>
                    </a:p>
                  </a:txBody>
                  <a:tcPr marL="81354" marR="81354" marT="40676" marB="40676" anchor="ctr"/>
                </a:tc>
                <a:tc>
                  <a:txBody>
                    <a:bodyPr/>
                    <a:lstStyle/>
                    <a:p>
                      <a:pPr algn="l"/>
                      <a:r>
                        <a:rPr lang="en-US" sz="1600" b="1" u="none" strike="noStrike">
                          <a:solidFill>
                            <a:srgbClr val="000000"/>
                          </a:solidFill>
                          <a:effectLst/>
                          <a:hlinkClick r:id="rId10">
                            <a:extLst>
                              <a:ext uri="{A12FA001-AC4F-418D-AE19-62706E023703}">
                                <ahyp:hlinkClr xmlns:ahyp="http://schemas.microsoft.com/office/drawing/2018/hyperlinkcolor" val="tx"/>
                              </a:ext>
                            </a:extLst>
                          </a:hlinkClick>
                        </a:rPr>
                        <a:t>BLK</a:t>
                      </a:r>
                      <a:endParaRPr lang="en-US" sz="1600">
                        <a:solidFill>
                          <a:srgbClr val="000000"/>
                        </a:solidFill>
                        <a:effectLst/>
                      </a:endParaRPr>
                    </a:p>
                  </a:txBody>
                  <a:tcPr marL="81354" marR="81354" marT="40676" marB="40676" anchor="ctr"/>
                </a:tc>
                <a:tc>
                  <a:txBody>
                    <a:bodyPr/>
                    <a:lstStyle/>
                    <a:p>
                      <a:r>
                        <a:rPr lang="en-US" sz="1600">
                          <a:effectLst/>
                        </a:rPr>
                        <a:t>3.02%</a:t>
                      </a:r>
                    </a:p>
                  </a:txBody>
                  <a:tcPr marL="81354" marR="81354" marT="40676" marB="40676" anchor="ctr"/>
                </a:tc>
                <a:extLst>
                  <a:ext uri="{0D108BD9-81ED-4DB2-BD59-A6C34878D82A}">
                    <a16:rowId xmlns:a16="http://schemas.microsoft.com/office/drawing/2014/main" val="2949156547"/>
                  </a:ext>
                </a:extLst>
              </a:tr>
              <a:tr h="369159">
                <a:tc>
                  <a:txBody>
                    <a:bodyPr/>
                    <a:lstStyle/>
                    <a:p>
                      <a:pPr algn="l"/>
                      <a:r>
                        <a:rPr lang="en-US" sz="1600">
                          <a:effectLst/>
                        </a:rPr>
                        <a:t>Charles Schwab Corp</a:t>
                      </a:r>
                    </a:p>
                  </a:txBody>
                  <a:tcPr marL="81354" marR="81354" marT="40676" marB="40676" anchor="ctr"/>
                </a:tc>
                <a:tc>
                  <a:txBody>
                    <a:bodyPr/>
                    <a:lstStyle/>
                    <a:p>
                      <a:pPr algn="l"/>
                      <a:r>
                        <a:rPr lang="en-US" sz="1600" b="1" u="none" strike="noStrike">
                          <a:solidFill>
                            <a:srgbClr val="000000"/>
                          </a:solidFill>
                          <a:effectLst/>
                          <a:hlinkClick r:id="rId11">
                            <a:extLst>
                              <a:ext uri="{A12FA001-AC4F-418D-AE19-62706E023703}">
                                <ahyp:hlinkClr xmlns:ahyp="http://schemas.microsoft.com/office/drawing/2018/hyperlinkcolor" val="tx"/>
                              </a:ext>
                            </a:extLst>
                          </a:hlinkClick>
                        </a:rPr>
                        <a:t>SCHW</a:t>
                      </a:r>
                      <a:endParaRPr lang="en-US" sz="1600">
                        <a:solidFill>
                          <a:srgbClr val="000000"/>
                        </a:solidFill>
                        <a:effectLst/>
                      </a:endParaRPr>
                    </a:p>
                  </a:txBody>
                  <a:tcPr marL="81354" marR="81354" marT="40676" marB="40676" anchor="ctr"/>
                </a:tc>
                <a:tc>
                  <a:txBody>
                    <a:bodyPr/>
                    <a:lstStyle/>
                    <a:p>
                      <a:r>
                        <a:rPr lang="en-US" sz="1600">
                          <a:effectLst/>
                        </a:rPr>
                        <a:t>2.66%</a:t>
                      </a:r>
                    </a:p>
                  </a:txBody>
                  <a:tcPr marL="81354" marR="81354" marT="40676" marB="40676" anchor="ctr"/>
                </a:tc>
                <a:extLst>
                  <a:ext uri="{0D108BD9-81ED-4DB2-BD59-A6C34878D82A}">
                    <a16:rowId xmlns:a16="http://schemas.microsoft.com/office/drawing/2014/main" val="2544314135"/>
                  </a:ext>
                </a:extLst>
              </a:tr>
              <a:tr h="369159">
                <a:tc>
                  <a:txBody>
                    <a:bodyPr/>
                    <a:lstStyle/>
                    <a:p>
                      <a:pPr algn="l"/>
                      <a:r>
                        <a:rPr lang="en-US" sz="1600">
                          <a:effectLst/>
                        </a:rPr>
                        <a:t>American Express Co</a:t>
                      </a:r>
                    </a:p>
                  </a:txBody>
                  <a:tcPr marL="81354" marR="81354" marT="40676" marB="40676" anchor="ctr"/>
                </a:tc>
                <a:tc>
                  <a:txBody>
                    <a:bodyPr/>
                    <a:lstStyle/>
                    <a:p>
                      <a:pPr algn="l"/>
                      <a:r>
                        <a:rPr lang="en-US" sz="1600" b="1" u="none" strike="noStrike">
                          <a:solidFill>
                            <a:srgbClr val="000000"/>
                          </a:solidFill>
                          <a:effectLst/>
                          <a:hlinkClick r:id="rId12">
                            <a:extLst>
                              <a:ext uri="{A12FA001-AC4F-418D-AE19-62706E023703}">
                                <ahyp:hlinkClr xmlns:ahyp="http://schemas.microsoft.com/office/drawing/2018/hyperlinkcolor" val="tx"/>
                              </a:ext>
                            </a:extLst>
                          </a:hlinkClick>
                        </a:rPr>
                        <a:t>AXP</a:t>
                      </a:r>
                      <a:endParaRPr lang="en-US" sz="1600">
                        <a:solidFill>
                          <a:srgbClr val="000000"/>
                        </a:solidFill>
                        <a:effectLst/>
                      </a:endParaRPr>
                    </a:p>
                  </a:txBody>
                  <a:tcPr marL="81354" marR="81354" marT="40676" marB="40676" anchor="ctr"/>
                </a:tc>
                <a:tc>
                  <a:txBody>
                    <a:bodyPr/>
                    <a:lstStyle/>
                    <a:p>
                      <a:r>
                        <a:rPr lang="en-US" sz="1600" dirty="0">
                          <a:effectLst/>
                        </a:rPr>
                        <a:t>2.62%</a:t>
                      </a:r>
                    </a:p>
                  </a:txBody>
                  <a:tcPr marL="81354" marR="81354" marT="40676" marB="40676" anchor="ctr"/>
                </a:tc>
                <a:extLst>
                  <a:ext uri="{0D108BD9-81ED-4DB2-BD59-A6C34878D82A}">
                    <a16:rowId xmlns:a16="http://schemas.microsoft.com/office/drawing/2014/main" val="3712458934"/>
                  </a:ext>
                </a:extLst>
              </a:tr>
            </a:tbl>
          </a:graphicData>
        </a:graphic>
      </p:graphicFrame>
    </p:spTree>
    <p:extLst>
      <p:ext uri="{BB962C8B-B14F-4D97-AF65-F5344CB8AC3E}">
        <p14:creationId xmlns:p14="http://schemas.microsoft.com/office/powerpoint/2010/main" val="2556600097"/>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E3C3B2-9D07-564D-8F65-1D58F8AEF035}"/>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(66.91%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5B40622-EA2E-242D-6767-A638F77F3575}"/>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Technology</a:t>
            </a:r>
          </a:p>
        </p:txBody>
      </p:sp>
      <p:graphicFrame>
        <p:nvGraphicFramePr>
          <p:cNvPr id="8" name="Content Placeholder 3">
            <a:extLst>
              <a:ext uri="{FF2B5EF4-FFF2-40B4-BE49-F238E27FC236}">
                <a16:creationId xmlns:a16="http://schemas.microsoft.com/office/drawing/2014/main" id="{527AF105-B824-6145-BBF5-525EF16706C4}"/>
              </a:ext>
            </a:extLst>
          </p:cNvPr>
          <p:cNvGraphicFramePr>
            <a:graphicFrameLocks/>
          </p:cNvGraphicFramePr>
          <p:nvPr>
            <p:extLst>
              <p:ext uri="{D42A27DB-BD31-4B8C-83A1-F6EECF244321}">
                <p14:modId xmlns:p14="http://schemas.microsoft.com/office/powerpoint/2010/main" val="1621545304"/>
              </p:ext>
            </p:extLst>
          </p:nvPr>
        </p:nvGraphicFramePr>
        <p:xfrm>
          <a:off x="1118988" y="1203553"/>
          <a:ext cx="6112383" cy="4445433"/>
        </p:xfrm>
        <a:graphic>
          <a:graphicData uri="http://schemas.openxmlformats.org/drawingml/2006/table">
            <a:tbl>
              <a:tblPr firstRow="1" bandRow="1">
                <a:tableStyleId>{793D81CF-94F2-401A-BA57-92F5A7B2D0C5}</a:tableStyleId>
              </a:tblPr>
              <a:tblGrid>
                <a:gridCol w="2728195">
                  <a:extLst>
                    <a:ext uri="{9D8B030D-6E8A-4147-A177-3AD203B41FA5}">
                      <a16:colId xmlns:a16="http://schemas.microsoft.com/office/drawing/2014/main" val="3808462695"/>
                    </a:ext>
                  </a:extLst>
                </a:gridCol>
                <a:gridCol w="1590375">
                  <a:extLst>
                    <a:ext uri="{9D8B030D-6E8A-4147-A177-3AD203B41FA5}">
                      <a16:colId xmlns:a16="http://schemas.microsoft.com/office/drawing/2014/main" val="3051424552"/>
                    </a:ext>
                  </a:extLst>
                </a:gridCol>
                <a:gridCol w="1793813">
                  <a:extLst>
                    <a:ext uri="{9D8B030D-6E8A-4147-A177-3AD203B41FA5}">
                      <a16:colId xmlns:a16="http://schemas.microsoft.com/office/drawing/2014/main" val="3509388048"/>
                    </a:ext>
                  </a:extLst>
                </a:gridCol>
              </a:tblGrid>
              <a:tr h="424423">
                <a:tc>
                  <a:txBody>
                    <a:bodyPr/>
                    <a:lstStyle/>
                    <a:p>
                      <a:pPr algn="l"/>
                      <a:r>
                        <a:rPr lang="en-US" sz="1800" b="0">
                          <a:effectLst/>
                        </a:rPr>
                        <a:t>Name</a:t>
                      </a:r>
                    </a:p>
                  </a:txBody>
                  <a:tcPr marL="89287" marR="89287" marT="55804" marB="55804" anchor="ctr"/>
                </a:tc>
                <a:tc>
                  <a:txBody>
                    <a:bodyPr/>
                    <a:lstStyle/>
                    <a:p>
                      <a:pPr algn="l"/>
                      <a:r>
                        <a:rPr lang="en-US" sz="1800" b="0">
                          <a:effectLst/>
                        </a:rPr>
                        <a:t>Symbol</a:t>
                      </a:r>
                    </a:p>
                  </a:txBody>
                  <a:tcPr marL="89287" marR="89287" marT="55804" marB="55804" anchor="ctr"/>
                </a:tc>
                <a:tc>
                  <a:txBody>
                    <a:bodyPr/>
                    <a:lstStyle/>
                    <a:p>
                      <a:r>
                        <a:rPr lang="en-US" sz="1800" b="0" dirty="0">
                          <a:effectLst/>
                        </a:rPr>
                        <a:t>% Assets</a:t>
                      </a:r>
                    </a:p>
                  </a:txBody>
                  <a:tcPr marL="89287" marR="89287" marT="55804" marB="55804" anchor="ctr"/>
                </a:tc>
                <a:extLst>
                  <a:ext uri="{0D108BD9-81ED-4DB2-BD59-A6C34878D82A}">
                    <a16:rowId xmlns:a16="http://schemas.microsoft.com/office/drawing/2014/main" val="2354716242"/>
                  </a:ext>
                </a:extLst>
              </a:tr>
              <a:tr h="402101">
                <a:tc>
                  <a:txBody>
                    <a:bodyPr/>
                    <a:lstStyle/>
                    <a:p>
                      <a:pPr algn="l"/>
                      <a:r>
                        <a:rPr lang="en-US" sz="1800">
                          <a:effectLst/>
                        </a:rPr>
                        <a:t>Apple Inc</a:t>
                      </a:r>
                    </a:p>
                  </a:txBody>
                  <a:tcPr marL="89287" marR="89287" marT="44643" marB="44643" anchor="ctr"/>
                </a:tc>
                <a:tc>
                  <a:txBody>
                    <a:bodyPr/>
                    <a:lstStyle/>
                    <a:p>
                      <a:pPr algn="l"/>
                      <a:r>
                        <a:rPr lang="en-US" sz="1800" b="1" u="none" strike="noStrike">
                          <a:solidFill>
                            <a:srgbClr val="000000"/>
                          </a:solidFill>
                          <a:effectLst/>
                          <a:hlinkClick r:id="rId3">
                            <a:extLst>
                              <a:ext uri="{A12FA001-AC4F-418D-AE19-62706E023703}">
                                <ahyp:hlinkClr xmlns:ahyp="http://schemas.microsoft.com/office/drawing/2018/hyperlinkcolor" val="tx"/>
                              </a:ext>
                            </a:extLst>
                          </a:hlinkClick>
                        </a:rPr>
                        <a:t>AAPL</a:t>
                      </a:r>
                      <a:endParaRPr lang="en-US" sz="1800">
                        <a:solidFill>
                          <a:srgbClr val="000000"/>
                        </a:solidFill>
                        <a:effectLst/>
                      </a:endParaRPr>
                    </a:p>
                  </a:txBody>
                  <a:tcPr marL="89287" marR="89287" marT="44643" marB="44643" anchor="ctr"/>
                </a:tc>
                <a:tc>
                  <a:txBody>
                    <a:bodyPr/>
                    <a:lstStyle/>
                    <a:p>
                      <a:r>
                        <a:rPr lang="en-US" sz="1800">
                          <a:effectLst/>
                        </a:rPr>
                        <a:t>21.45%</a:t>
                      </a:r>
                    </a:p>
                  </a:txBody>
                  <a:tcPr marL="89287" marR="89287" marT="44643" marB="44643" anchor="ctr"/>
                </a:tc>
                <a:extLst>
                  <a:ext uri="{0D108BD9-81ED-4DB2-BD59-A6C34878D82A}">
                    <a16:rowId xmlns:a16="http://schemas.microsoft.com/office/drawing/2014/main" val="1542331013"/>
                  </a:ext>
                </a:extLst>
              </a:tr>
              <a:tr h="402101">
                <a:tc>
                  <a:txBody>
                    <a:bodyPr/>
                    <a:lstStyle/>
                    <a:p>
                      <a:pPr algn="l"/>
                      <a:r>
                        <a:rPr lang="en-US" sz="1800">
                          <a:effectLst/>
                        </a:rPr>
                        <a:t>Microsoft Corp</a:t>
                      </a:r>
                    </a:p>
                  </a:txBody>
                  <a:tcPr marL="89287" marR="89287" marT="44643" marB="44643" anchor="ctr"/>
                </a:tc>
                <a:tc>
                  <a:txBody>
                    <a:bodyPr/>
                    <a:lstStyle/>
                    <a:p>
                      <a:pPr algn="l"/>
                      <a:r>
                        <a:rPr lang="en-US" sz="1800" b="1" u="none" strike="noStrike">
                          <a:solidFill>
                            <a:srgbClr val="000000"/>
                          </a:solidFill>
                          <a:effectLst/>
                          <a:hlinkClick r:id="rId4">
                            <a:extLst>
                              <a:ext uri="{A12FA001-AC4F-418D-AE19-62706E023703}">
                                <ahyp:hlinkClr xmlns:ahyp="http://schemas.microsoft.com/office/drawing/2018/hyperlinkcolor" val="tx"/>
                              </a:ext>
                            </a:extLst>
                          </a:hlinkClick>
                        </a:rPr>
                        <a:t>MSFT</a:t>
                      </a:r>
                      <a:endParaRPr lang="en-US" sz="1800">
                        <a:solidFill>
                          <a:srgbClr val="000000"/>
                        </a:solidFill>
                        <a:effectLst/>
                      </a:endParaRPr>
                    </a:p>
                  </a:txBody>
                  <a:tcPr marL="89287" marR="89287" marT="44643" marB="44643" anchor="ctr"/>
                </a:tc>
                <a:tc>
                  <a:txBody>
                    <a:bodyPr/>
                    <a:lstStyle/>
                    <a:p>
                      <a:r>
                        <a:rPr lang="en-US" sz="1800">
                          <a:effectLst/>
                        </a:rPr>
                        <a:t>20.37%</a:t>
                      </a:r>
                    </a:p>
                  </a:txBody>
                  <a:tcPr marL="89287" marR="89287" marT="44643" marB="44643" anchor="ctr"/>
                </a:tc>
                <a:extLst>
                  <a:ext uri="{0D108BD9-81ED-4DB2-BD59-A6C34878D82A}">
                    <a16:rowId xmlns:a16="http://schemas.microsoft.com/office/drawing/2014/main" val="3096049042"/>
                  </a:ext>
                </a:extLst>
              </a:tr>
              <a:tr h="402101">
                <a:tc>
                  <a:txBody>
                    <a:bodyPr/>
                    <a:lstStyle/>
                    <a:p>
                      <a:pPr algn="l"/>
                      <a:r>
                        <a:rPr lang="en-US" sz="1800">
                          <a:effectLst/>
                        </a:rPr>
                        <a:t>NVIDIA Corp</a:t>
                      </a:r>
                    </a:p>
                  </a:txBody>
                  <a:tcPr marL="89287" marR="89287" marT="44643" marB="44643" anchor="ctr"/>
                </a:tc>
                <a:tc>
                  <a:txBody>
                    <a:bodyPr/>
                    <a:lstStyle/>
                    <a:p>
                      <a:pPr algn="l"/>
                      <a:r>
                        <a:rPr lang="en-US" sz="1800" b="1" u="none" strike="noStrike">
                          <a:solidFill>
                            <a:srgbClr val="000000"/>
                          </a:solidFill>
                          <a:effectLst/>
                          <a:hlinkClick r:id="rId5">
                            <a:extLst>
                              <a:ext uri="{A12FA001-AC4F-418D-AE19-62706E023703}">
                                <ahyp:hlinkClr xmlns:ahyp="http://schemas.microsoft.com/office/drawing/2018/hyperlinkcolor" val="tx"/>
                              </a:ext>
                            </a:extLst>
                          </a:hlinkClick>
                        </a:rPr>
                        <a:t>NVDA</a:t>
                      </a:r>
                      <a:endParaRPr lang="en-US" sz="1800">
                        <a:solidFill>
                          <a:srgbClr val="000000"/>
                        </a:solidFill>
                        <a:effectLst/>
                      </a:endParaRPr>
                    </a:p>
                  </a:txBody>
                  <a:tcPr marL="89287" marR="89287" marT="44643" marB="44643" anchor="ctr"/>
                </a:tc>
                <a:tc>
                  <a:txBody>
                    <a:bodyPr/>
                    <a:lstStyle/>
                    <a:p>
                      <a:r>
                        <a:rPr lang="en-US" sz="1800">
                          <a:effectLst/>
                        </a:rPr>
                        <a:t>4.98%</a:t>
                      </a:r>
                    </a:p>
                  </a:txBody>
                  <a:tcPr marL="89287" marR="89287" marT="44643" marB="44643" anchor="ctr"/>
                </a:tc>
                <a:extLst>
                  <a:ext uri="{0D108BD9-81ED-4DB2-BD59-A6C34878D82A}">
                    <a16:rowId xmlns:a16="http://schemas.microsoft.com/office/drawing/2014/main" val="2563774279"/>
                  </a:ext>
                </a:extLst>
              </a:tr>
              <a:tr h="402101">
                <a:tc>
                  <a:txBody>
                    <a:bodyPr/>
                    <a:lstStyle/>
                    <a:p>
                      <a:pPr algn="l"/>
                      <a:r>
                        <a:rPr lang="en-US" sz="1800">
                          <a:effectLst/>
                        </a:rPr>
                        <a:t>Visa Inc Class A</a:t>
                      </a:r>
                    </a:p>
                  </a:txBody>
                  <a:tcPr marL="89287" marR="89287" marT="44643" marB="44643" anchor="ctr"/>
                </a:tc>
                <a:tc>
                  <a:txBody>
                    <a:bodyPr/>
                    <a:lstStyle/>
                    <a:p>
                      <a:pPr algn="l"/>
                      <a:r>
                        <a:rPr lang="en-US" sz="1800" b="1" u="none" strike="noStrike">
                          <a:solidFill>
                            <a:srgbClr val="000000"/>
                          </a:solidFill>
                          <a:effectLst/>
                          <a:hlinkClick r:id="rId6">
                            <a:extLst>
                              <a:ext uri="{A12FA001-AC4F-418D-AE19-62706E023703}">
                                <ahyp:hlinkClr xmlns:ahyp="http://schemas.microsoft.com/office/drawing/2018/hyperlinkcolor" val="tx"/>
                              </a:ext>
                            </a:extLst>
                          </a:hlinkClick>
                        </a:rPr>
                        <a:t>V</a:t>
                      </a:r>
                      <a:endParaRPr lang="en-US" sz="1800">
                        <a:solidFill>
                          <a:srgbClr val="000000"/>
                        </a:solidFill>
                        <a:effectLst/>
                      </a:endParaRPr>
                    </a:p>
                  </a:txBody>
                  <a:tcPr marL="89287" marR="89287" marT="44643" marB="44643" anchor="ctr"/>
                </a:tc>
                <a:tc>
                  <a:txBody>
                    <a:bodyPr/>
                    <a:lstStyle/>
                    <a:p>
                      <a:r>
                        <a:rPr lang="en-US" sz="1800">
                          <a:effectLst/>
                        </a:rPr>
                        <a:t>3.95%</a:t>
                      </a:r>
                    </a:p>
                  </a:txBody>
                  <a:tcPr marL="89287" marR="89287" marT="44643" marB="44643" anchor="ctr"/>
                </a:tc>
                <a:extLst>
                  <a:ext uri="{0D108BD9-81ED-4DB2-BD59-A6C34878D82A}">
                    <a16:rowId xmlns:a16="http://schemas.microsoft.com/office/drawing/2014/main" val="2481125041"/>
                  </a:ext>
                </a:extLst>
              </a:tr>
              <a:tr h="402101">
                <a:tc>
                  <a:txBody>
                    <a:bodyPr/>
                    <a:lstStyle/>
                    <a:p>
                      <a:pPr algn="l"/>
                      <a:r>
                        <a:rPr lang="en-US" sz="1800">
                          <a:effectLst/>
                        </a:rPr>
                        <a:t>PayPal Holdings Inc</a:t>
                      </a:r>
                    </a:p>
                  </a:txBody>
                  <a:tcPr marL="89287" marR="89287" marT="44643" marB="44643" anchor="ctr"/>
                </a:tc>
                <a:tc>
                  <a:txBody>
                    <a:bodyPr/>
                    <a:lstStyle/>
                    <a:p>
                      <a:pPr algn="l"/>
                      <a:r>
                        <a:rPr lang="en-US" sz="1800" b="1" u="none" strike="noStrike">
                          <a:solidFill>
                            <a:srgbClr val="000000"/>
                          </a:solidFill>
                          <a:effectLst/>
                          <a:hlinkClick r:id="rId7">
                            <a:extLst>
                              <a:ext uri="{A12FA001-AC4F-418D-AE19-62706E023703}">
                                <ahyp:hlinkClr xmlns:ahyp="http://schemas.microsoft.com/office/drawing/2018/hyperlinkcolor" val="tx"/>
                              </a:ext>
                            </a:extLst>
                          </a:hlinkClick>
                        </a:rPr>
                        <a:t>PYPL</a:t>
                      </a:r>
                      <a:endParaRPr lang="en-US" sz="1800">
                        <a:solidFill>
                          <a:srgbClr val="000000"/>
                        </a:solidFill>
                        <a:effectLst/>
                      </a:endParaRPr>
                    </a:p>
                  </a:txBody>
                  <a:tcPr marL="89287" marR="89287" marT="44643" marB="44643" anchor="ctr"/>
                </a:tc>
                <a:tc>
                  <a:txBody>
                    <a:bodyPr/>
                    <a:lstStyle/>
                    <a:p>
                      <a:r>
                        <a:rPr lang="en-US" sz="1800">
                          <a:effectLst/>
                        </a:rPr>
                        <a:t>3.42%</a:t>
                      </a:r>
                    </a:p>
                  </a:txBody>
                  <a:tcPr marL="89287" marR="89287" marT="44643" marB="44643" anchor="ctr"/>
                </a:tc>
                <a:extLst>
                  <a:ext uri="{0D108BD9-81ED-4DB2-BD59-A6C34878D82A}">
                    <a16:rowId xmlns:a16="http://schemas.microsoft.com/office/drawing/2014/main" val="3968978838"/>
                  </a:ext>
                </a:extLst>
              </a:tr>
              <a:tr h="402101">
                <a:tc>
                  <a:txBody>
                    <a:bodyPr/>
                    <a:lstStyle/>
                    <a:p>
                      <a:pPr algn="l"/>
                      <a:r>
                        <a:rPr lang="en-US" sz="1800">
                          <a:effectLst/>
                        </a:rPr>
                        <a:t>Mastercard Inc A</a:t>
                      </a:r>
                    </a:p>
                  </a:txBody>
                  <a:tcPr marL="89287" marR="89287" marT="44643" marB="44643" anchor="ctr"/>
                </a:tc>
                <a:tc>
                  <a:txBody>
                    <a:bodyPr/>
                    <a:lstStyle/>
                    <a:p>
                      <a:pPr algn="l"/>
                      <a:r>
                        <a:rPr lang="en-US" sz="1800" b="1" u="none" strike="noStrike">
                          <a:solidFill>
                            <a:srgbClr val="000000"/>
                          </a:solidFill>
                          <a:effectLst/>
                          <a:hlinkClick r:id="rId8">
                            <a:extLst>
                              <a:ext uri="{A12FA001-AC4F-418D-AE19-62706E023703}">
                                <ahyp:hlinkClr xmlns:ahyp="http://schemas.microsoft.com/office/drawing/2018/hyperlinkcolor" val="tx"/>
                              </a:ext>
                            </a:extLst>
                          </a:hlinkClick>
                        </a:rPr>
                        <a:t>MA</a:t>
                      </a:r>
                      <a:endParaRPr lang="en-US" sz="1800">
                        <a:solidFill>
                          <a:srgbClr val="000000"/>
                        </a:solidFill>
                        <a:effectLst/>
                      </a:endParaRPr>
                    </a:p>
                  </a:txBody>
                  <a:tcPr marL="89287" marR="89287" marT="44643" marB="44643" anchor="ctr"/>
                </a:tc>
                <a:tc>
                  <a:txBody>
                    <a:bodyPr/>
                    <a:lstStyle/>
                    <a:p>
                      <a:r>
                        <a:rPr lang="en-US" sz="1800">
                          <a:effectLst/>
                        </a:rPr>
                        <a:t>3.19%</a:t>
                      </a:r>
                    </a:p>
                  </a:txBody>
                  <a:tcPr marL="89287" marR="89287" marT="44643" marB="44643" anchor="ctr"/>
                </a:tc>
                <a:extLst>
                  <a:ext uri="{0D108BD9-81ED-4DB2-BD59-A6C34878D82A}">
                    <a16:rowId xmlns:a16="http://schemas.microsoft.com/office/drawing/2014/main" val="1825017915"/>
                  </a:ext>
                </a:extLst>
              </a:tr>
              <a:tr h="402101">
                <a:tc>
                  <a:txBody>
                    <a:bodyPr/>
                    <a:lstStyle/>
                    <a:p>
                      <a:pPr algn="l"/>
                      <a:r>
                        <a:rPr lang="en-US" sz="1800">
                          <a:effectLst/>
                        </a:rPr>
                        <a:t>Adobe Inc</a:t>
                      </a:r>
                    </a:p>
                  </a:txBody>
                  <a:tcPr marL="89287" marR="89287" marT="44643" marB="44643" anchor="ctr"/>
                </a:tc>
                <a:tc>
                  <a:txBody>
                    <a:bodyPr/>
                    <a:lstStyle/>
                    <a:p>
                      <a:pPr algn="l"/>
                      <a:r>
                        <a:rPr lang="en-US" sz="1800" b="1" u="none" strike="noStrike">
                          <a:solidFill>
                            <a:srgbClr val="000000"/>
                          </a:solidFill>
                          <a:effectLst/>
                          <a:hlinkClick r:id="rId9">
                            <a:extLst>
                              <a:ext uri="{A12FA001-AC4F-418D-AE19-62706E023703}">
                                <ahyp:hlinkClr xmlns:ahyp="http://schemas.microsoft.com/office/drawing/2018/hyperlinkcolor" val="tx"/>
                              </a:ext>
                            </a:extLst>
                          </a:hlinkClick>
                        </a:rPr>
                        <a:t>ADBE</a:t>
                      </a:r>
                      <a:endParaRPr lang="en-US" sz="1800">
                        <a:solidFill>
                          <a:srgbClr val="000000"/>
                        </a:solidFill>
                        <a:effectLst/>
                      </a:endParaRPr>
                    </a:p>
                  </a:txBody>
                  <a:tcPr marL="89287" marR="89287" marT="44643" marB="44643" anchor="ctr"/>
                </a:tc>
                <a:tc>
                  <a:txBody>
                    <a:bodyPr/>
                    <a:lstStyle/>
                    <a:p>
                      <a:r>
                        <a:rPr lang="en-US" sz="1800">
                          <a:effectLst/>
                        </a:rPr>
                        <a:t>2.80%</a:t>
                      </a:r>
                    </a:p>
                  </a:txBody>
                  <a:tcPr marL="89287" marR="89287" marT="44643" marB="44643" anchor="ctr"/>
                </a:tc>
                <a:extLst>
                  <a:ext uri="{0D108BD9-81ED-4DB2-BD59-A6C34878D82A}">
                    <a16:rowId xmlns:a16="http://schemas.microsoft.com/office/drawing/2014/main" val="2414736055"/>
                  </a:ext>
                </a:extLst>
              </a:tr>
              <a:tr h="402101">
                <a:tc>
                  <a:txBody>
                    <a:bodyPr/>
                    <a:lstStyle/>
                    <a:p>
                      <a:pPr algn="l"/>
                      <a:r>
                        <a:rPr lang="en-US" sz="1800">
                          <a:effectLst/>
                        </a:rPr>
                        <a:t>Intel Corp</a:t>
                      </a:r>
                    </a:p>
                  </a:txBody>
                  <a:tcPr marL="89287" marR="89287" marT="44643" marB="44643" anchor="ctr"/>
                </a:tc>
                <a:tc>
                  <a:txBody>
                    <a:bodyPr/>
                    <a:lstStyle/>
                    <a:p>
                      <a:pPr algn="l"/>
                      <a:r>
                        <a:rPr lang="en-US" sz="1800" b="1" u="none" strike="noStrike">
                          <a:solidFill>
                            <a:srgbClr val="000000"/>
                          </a:solidFill>
                          <a:effectLst/>
                          <a:hlinkClick r:id="rId10">
                            <a:extLst>
                              <a:ext uri="{A12FA001-AC4F-418D-AE19-62706E023703}">
                                <ahyp:hlinkClr xmlns:ahyp="http://schemas.microsoft.com/office/drawing/2018/hyperlinkcolor" val="tx"/>
                              </a:ext>
                            </a:extLst>
                          </a:hlinkClick>
                        </a:rPr>
                        <a:t>INTC</a:t>
                      </a:r>
                      <a:endParaRPr lang="en-US" sz="1800">
                        <a:solidFill>
                          <a:srgbClr val="000000"/>
                        </a:solidFill>
                        <a:effectLst/>
                      </a:endParaRPr>
                    </a:p>
                  </a:txBody>
                  <a:tcPr marL="89287" marR="89287" marT="44643" marB="44643" anchor="ctr"/>
                </a:tc>
                <a:tc>
                  <a:txBody>
                    <a:bodyPr/>
                    <a:lstStyle/>
                    <a:p>
                      <a:r>
                        <a:rPr lang="en-US" sz="1800">
                          <a:effectLst/>
                        </a:rPr>
                        <a:t>2.26%</a:t>
                      </a:r>
                    </a:p>
                  </a:txBody>
                  <a:tcPr marL="89287" marR="89287" marT="44643" marB="44643" anchor="ctr"/>
                </a:tc>
                <a:extLst>
                  <a:ext uri="{0D108BD9-81ED-4DB2-BD59-A6C34878D82A}">
                    <a16:rowId xmlns:a16="http://schemas.microsoft.com/office/drawing/2014/main" val="713382445"/>
                  </a:ext>
                </a:extLst>
              </a:tr>
              <a:tr h="402101">
                <a:tc>
                  <a:txBody>
                    <a:bodyPr/>
                    <a:lstStyle/>
                    <a:p>
                      <a:pPr algn="l"/>
                      <a:r>
                        <a:rPr lang="en-US" sz="1800">
                          <a:effectLst/>
                        </a:rPr>
                        <a:t>Salesforce.com Inc</a:t>
                      </a:r>
                    </a:p>
                  </a:txBody>
                  <a:tcPr marL="89287" marR="89287" marT="44643" marB="44643" anchor="ctr"/>
                </a:tc>
                <a:tc>
                  <a:txBody>
                    <a:bodyPr/>
                    <a:lstStyle/>
                    <a:p>
                      <a:pPr algn="l"/>
                      <a:r>
                        <a:rPr lang="en-US" sz="1800" b="1" u="none" strike="noStrike">
                          <a:solidFill>
                            <a:srgbClr val="000000"/>
                          </a:solidFill>
                          <a:effectLst/>
                          <a:hlinkClick r:id="rId11">
                            <a:extLst>
                              <a:ext uri="{A12FA001-AC4F-418D-AE19-62706E023703}">
                                <ahyp:hlinkClr xmlns:ahyp="http://schemas.microsoft.com/office/drawing/2018/hyperlinkcolor" val="tx"/>
                              </a:ext>
                            </a:extLst>
                          </a:hlinkClick>
                        </a:rPr>
                        <a:t>CRM</a:t>
                      </a:r>
                      <a:endParaRPr lang="en-US" sz="1800">
                        <a:solidFill>
                          <a:srgbClr val="000000"/>
                        </a:solidFill>
                        <a:effectLst/>
                      </a:endParaRPr>
                    </a:p>
                  </a:txBody>
                  <a:tcPr marL="89287" marR="89287" marT="44643" marB="44643" anchor="ctr"/>
                </a:tc>
                <a:tc>
                  <a:txBody>
                    <a:bodyPr/>
                    <a:lstStyle/>
                    <a:p>
                      <a:r>
                        <a:rPr lang="en-US" sz="1800">
                          <a:effectLst/>
                        </a:rPr>
                        <a:t>2.26%</a:t>
                      </a:r>
                    </a:p>
                  </a:txBody>
                  <a:tcPr marL="89287" marR="89287" marT="44643" marB="44643" anchor="ctr"/>
                </a:tc>
                <a:extLst>
                  <a:ext uri="{0D108BD9-81ED-4DB2-BD59-A6C34878D82A}">
                    <a16:rowId xmlns:a16="http://schemas.microsoft.com/office/drawing/2014/main" val="2584510648"/>
                  </a:ext>
                </a:extLst>
              </a:tr>
              <a:tr h="402101">
                <a:tc>
                  <a:txBody>
                    <a:bodyPr/>
                    <a:lstStyle/>
                    <a:p>
                      <a:pPr algn="l"/>
                      <a:r>
                        <a:rPr lang="en-US" sz="1800">
                          <a:effectLst/>
                        </a:rPr>
                        <a:t>Cisco Systems Inc</a:t>
                      </a:r>
                    </a:p>
                  </a:txBody>
                  <a:tcPr marL="89287" marR="89287" marT="44643" marB="44643" anchor="ctr"/>
                </a:tc>
                <a:tc>
                  <a:txBody>
                    <a:bodyPr/>
                    <a:lstStyle/>
                    <a:p>
                      <a:pPr algn="l"/>
                      <a:r>
                        <a:rPr lang="en-US" sz="1800" b="1" u="none" strike="noStrike">
                          <a:solidFill>
                            <a:srgbClr val="000000"/>
                          </a:solidFill>
                          <a:effectLst/>
                          <a:hlinkClick r:id="rId12">
                            <a:extLst>
                              <a:ext uri="{A12FA001-AC4F-418D-AE19-62706E023703}">
                                <ahyp:hlinkClr xmlns:ahyp="http://schemas.microsoft.com/office/drawing/2018/hyperlinkcolor" val="tx"/>
                              </a:ext>
                            </a:extLst>
                          </a:hlinkClick>
                        </a:rPr>
                        <a:t>CSCO</a:t>
                      </a:r>
                      <a:endParaRPr lang="en-US" sz="1800">
                        <a:solidFill>
                          <a:srgbClr val="000000"/>
                        </a:solidFill>
                        <a:effectLst/>
                      </a:endParaRPr>
                    </a:p>
                  </a:txBody>
                  <a:tcPr marL="89287" marR="89287" marT="44643" marB="44643" anchor="ctr"/>
                </a:tc>
                <a:tc>
                  <a:txBody>
                    <a:bodyPr/>
                    <a:lstStyle/>
                    <a:p>
                      <a:r>
                        <a:rPr lang="en-US" sz="1800" dirty="0">
                          <a:effectLst/>
                        </a:rPr>
                        <a:t>2.23%</a:t>
                      </a:r>
                    </a:p>
                  </a:txBody>
                  <a:tcPr marL="89287" marR="89287" marT="44643" marB="44643" anchor="ctr"/>
                </a:tc>
                <a:extLst>
                  <a:ext uri="{0D108BD9-81ED-4DB2-BD59-A6C34878D82A}">
                    <a16:rowId xmlns:a16="http://schemas.microsoft.com/office/drawing/2014/main" val="3232069995"/>
                  </a:ext>
                </a:extLst>
              </a:tr>
            </a:tbl>
          </a:graphicData>
        </a:graphic>
      </p:graphicFrame>
    </p:spTree>
    <p:extLst>
      <p:ext uri="{BB962C8B-B14F-4D97-AF65-F5344CB8AC3E}">
        <p14:creationId xmlns:p14="http://schemas.microsoft.com/office/powerpoint/2010/main" val="397732005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BD2411-58A5-4F44-9836-3BFB7FF697A9}"/>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(78.92%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2C093082-9CD2-EBDE-3BC9-1C348D34329B}"/>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Telecommunications</a:t>
            </a:r>
          </a:p>
        </p:txBody>
      </p:sp>
      <p:graphicFrame>
        <p:nvGraphicFramePr>
          <p:cNvPr id="8" name="Content Placeholder 3">
            <a:extLst>
              <a:ext uri="{FF2B5EF4-FFF2-40B4-BE49-F238E27FC236}">
                <a16:creationId xmlns:a16="http://schemas.microsoft.com/office/drawing/2014/main" id="{7FBDD6CA-AA14-BF4F-9350-44E9753F2D2B}"/>
              </a:ext>
            </a:extLst>
          </p:cNvPr>
          <p:cNvGraphicFramePr>
            <a:graphicFrameLocks/>
          </p:cNvGraphicFramePr>
          <p:nvPr>
            <p:extLst>
              <p:ext uri="{D42A27DB-BD31-4B8C-83A1-F6EECF244321}">
                <p14:modId xmlns:p14="http://schemas.microsoft.com/office/powerpoint/2010/main" val="1406160069"/>
              </p:ext>
            </p:extLst>
          </p:nvPr>
        </p:nvGraphicFramePr>
        <p:xfrm>
          <a:off x="1293908" y="1137621"/>
          <a:ext cx="5762542" cy="4577304"/>
        </p:xfrm>
        <a:graphic>
          <a:graphicData uri="http://schemas.openxmlformats.org/drawingml/2006/table">
            <a:tbl>
              <a:tblPr firstRow="1" bandRow="1">
                <a:tableStyleId>{793D81CF-94F2-401A-BA57-92F5A7B2D0C5}</a:tableStyleId>
              </a:tblPr>
              <a:tblGrid>
                <a:gridCol w="2530764">
                  <a:extLst>
                    <a:ext uri="{9D8B030D-6E8A-4147-A177-3AD203B41FA5}">
                      <a16:colId xmlns:a16="http://schemas.microsoft.com/office/drawing/2014/main" val="3514777820"/>
                    </a:ext>
                  </a:extLst>
                </a:gridCol>
                <a:gridCol w="1590799">
                  <a:extLst>
                    <a:ext uri="{9D8B030D-6E8A-4147-A177-3AD203B41FA5}">
                      <a16:colId xmlns:a16="http://schemas.microsoft.com/office/drawing/2014/main" val="700220217"/>
                    </a:ext>
                  </a:extLst>
                </a:gridCol>
                <a:gridCol w="1640979">
                  <a:extLst>
                    <a:ext uri="{9D8B030D-6E8A-4147-A177-3AD203B41FA5}">
                      <a16:colId xmlns:a16="http://schemas.microsoft.com/office/drawing/2014/main" val="125016067"/>
                    </a:ext>
                  </a:extLst>
                </a:gridCol>
              </a:tblGrid>
              <a:tr h="389498">
                <a:tc>
                  <a:txBody>
                    <a:bodyPr/>
                    <a:lstStyle/>
                    <a:p>
                      <a:pPr algn="l"/>
                      <a:r>
                        <a:rPr lang="en-US" sz="1600" b="0">
                          <a:effectLst/>
                        </a:rPr>
                        <a:t>Name</a:t>
                      </a:r>
                    </a:p>
                  </a:txBody>
                  <a:tcPr marL="81354" marR="81354" marT="50846" marB="50846" anchor="ctr"/>
                </a:tc>
                <a:tc>
                  <a:txBody>
                    <a:bodyPr/>
                    <a:lstStyle/>
                    <a:p>
                      <a:pPr algn="l"/>
                      <a:r>
                        <a:rPr lang="en-US" sz="1600" b="0" dirty="0">
                          <a:effectLst/>
                        </a:rPr>
                        <a:t>Symbol</a:t>
                      </a:r>
                    </a:p>
                  </a:txBody>
                  <a:tcPr marL="81354" marR="81354" marT="50846" marB="50846" anchor="ctr"/>
                </a:tc>
                <a:tc>
                  <a:txBody>
                    <a:bodyPr/>
                    <a:lstStyle/>
                    <a:p>
                      <a:r>
                        <a:rPr lang="en-US" sz="1600" b="0">
                          <a:effectLst/>
                        </a:rPr>
                        <a:t>% Assets</a:t>
                      </a:r>
                    </a:p>
                  </a:txBody>
                  <a:tcPr marL="81354" marR="81354" marT="50846" marB="50846" anchor="ctr"/>
                </a:tc>
                <a:extLst>
                  <a:ext uri="{0D108BD9-81ED-4DB2-BD59-A6C34878D82A}">
                    <a16:rowId xmlns:a16="http://schemas.microsoft.com/office/drawing/2014/main" val="2710299423"/>
                  </a:ext>
                </a:extLst>
              </a:tr>
              <a:tr h="369159">
                <a:tc>
                  <a:txBody>
                    <a:bodyPr/>
                    <a:lstStyle/>
                    <a:p>
                      <a:pPr algn="l"/>
                      <a:r>
                        <a:rPr lang="en-US" sz="1600">
                          <a:effectLst/>
                        </a:rPr>
                        <a:t>Cisco Systems Inc</a:t>
                      </a:r>
                    </a:p>
                  </a:txBody>
                  <a:tcPr marL="81354" marR="81354" marT="40676" marB="40676" anchor="ctr"/>
                </a:tc>
                <a:tc>
                  <a:txBody>
                    <a:bodyPr/>
                    <a:lstStyle/>
                    <a:p>
                      <a:pPr algn="l"/>
                      <a:r>
                        <a:rPr lang="en-US" sz="1600" b="1" u="none" strike="noStrike">
                          <a:solidFill>
                            <a:srgbClr val="000000"/>
                          </a:solidFill>
                          <a:effectLst/>
                          <a:hlinkClick r:id="rId3">
                            <a:extLst>
                              <a:ext uri="{A12FA001-AC4F-418D-AE19-62706E023703}">
                                <ahyp:hlinkClr xmlns:ahyp="http://schemas.microsoft.com/office/drawing/2018/hyperlinkcolor" val="tx"/>
                              </a:ext>
                            </a:extLst>
                          </a:hlinkClick>
                        </a:rPr>
                        <a:t>CSCO</a:t>
                      </a:r>
                      <a:endParaRPr lang="en-US" sz="1600">
                        <a:solidFill>
                          <a:srgbClr val="000000"/>
                        </a:solidFill>
                        <a:effectLst/>
                      </a:endParaRPr>
                    </a:p>
                  </a:txBody>
                  <a:tcPr marL="81354" marR="81354" marT="40676" marB="40676" anchor="ctr"/>
                </a:tc>
                <a:tc>
                  <a:txBody>
                    <a:bodyPr/>
                    <a:lstStyle/>
                    <a:p>
                      <a:r>
                        <a:rPr lang="en-US" sz="1600">
                          <a:effectLst/>
                        </a:rPr>
                        <a:t>24.15%</a:t>
                      </a:r>
                    </a:p>
                  </a:txBody>
                  <a:tcPr marL="81354" marR="81354" marT="40676" marB="40676" anchor="ctr"/>
                </a:tc>
                <a:extLst>
                  <a:ext uri="{0D108BD9-81ED-4DB2-BD59-A6C34878D82A}">
                    <a16:rowId xmlns:a16="http://schemas.microsoft.com/office/drawing/2014/main" val="2005060439"/>
                  </a:ext>
                </a:extLst>
              </a:tr>
              <a:tr h="617267">
                <a:tc>
                  <a:txBody>
                    <a:bodyPr/>
                    <a:lstStyle/>
                    <a:p>
                      <a:pPr algn="l"/>
                      <a:r>
                        <a:rPr lang="en-US" sz="1600">
                          <a:effectLst/>
                        </a:rPr>
                        <a:t>Verizon Communications Inc</a:t>
                      </a:r>
                    </a:p>
                  </a:txBody>
                  <a:tcPr marL="81354" marR="81354" marT="40676" marB="40676" anchor="ctr"/>
                </a:tc>
                <a:tc>
                  <a:txBody>
                    <a:bodyPr/>
                    <a:lstStyle/>
                    <a:p>
                      <a:pPr algn="l"/>
                      <a:r>
                        <a:rPr lang="en-US" sz="1600" b="1" u="none" strike="noStrike">
                          <a:solidFill>
                            <a:srgbClr val="000000"/>
                          </a:solidFill>
                          <a:effectLst/>
                          <a:hlinkClick r:id="rId4">
                            <a:extLst>
                              <a:ext uri="{A12FA001-AC4F-418D-AE19-62706E023703}">
                                <ahyp:hlinkClr xmlns:ahyp="http://schemas.microsoft.com/office/drawing/2018/hyperlinkcolor" val="tx"/>
                              </a:ext>
                            </a:extLst>
                          </a:hlinkClick>
                        </a:rPr>
                        <a:t>VZ</a:t>
                      </a:r>
                      <a:endParaRPr lang="en-US" sz="1600">
                        <a:solidFill>
                          <a:srgbClr val="000000"/>
                        </a:solidFill>
                        <a:effectLst/>
                      </a:endParaRPr>
                    </a:p>
                  </a:txBody>
                  <a:tcPr marL="81354" marR="81354" marT="40676" marB="40676" anchor="ctr"/>
                </a:tc>
                <a:tc>
                  <a:txBody>
                    <a:bodyPr/>
                    <a:lstStyle/>
                    <a:p>
                      <a:r>
                        <a:rPr lang="en-US" sz="1600">
                          <a:effectLst/>
                        </a:rPr>
                        <a:t>21.31%</a:t>
                      </a:r>
                    </a:p>
                  </a:txBody>
                  <a:tcPr marL="81354" marR="81354" marT="40676" marB="40676" anchor="ctr"/>
                </a:tc>
                <a:extLst>
                  <a:ext uri="{0D108BD9-81ED-4DB2-BD59-A6C34878D82A}">
                    <a16:rowId xmlns:a16="http://schemas.microsoft.com/office/drawing/2014/main" val="858890962"/>
                  </a:ext>
                </a:extLst>
              </a:tr>
              <a:tr h="369159">
                <a:tc>
                  <a:txBody>
                    <a:bodyPr/>
                    <a:lstStyle/>
                    <a:p>
                      <a:pPr algn="l"/>
                      <a:r>
                        <a:rPr lang="en-US" sz="1600">
                          <a:effectLst/>
                        </a:rPr>
                        <a:t>Garmin Ltd</a:t>
                      </a:r>
                    </a:p>
                  </a:txBody>
                  <a:tcPr marL="81354" marR="81354" marT="40676" marB="40676" anchor="ctr"/>
                </a:tc>
                <a:tc>
                  <a:txBody>
                    <a:bodyPr/>
                    <a:lstStyle/>
                    <a:p>
                      <a:pPr algn="l"/>
                      <a:r>
                        <a:rPr lang="en-US" sz="1600" b="1" u="none" strike="noStrike">
                          <a:solidFill>
                            <a:srgbClr val="000000"/>
                          </a:solidFill>
                          <a:effectLst/>
                          <a:hlinkClick r:id="rId5">
                            <a:extLst>
                              <a:ext uri="{A12FA001-AC4F-418D-AE19-62706E023703}">
                                <ahyp:hlinkClr xmlns:ahyp="http://schemas.microsoft.com/office/drawing/2018/hyperlinkcolor" val="tx"/>
                              </a:ext>
                            </a:extLst>
                          </a:hlinkClick>
                        </a:rPr>
                        <a:t>GRMN</a:t>
                      </a:r>
                      <a:endParaRPr lang="en-US" sz="1600">
                        <a:solidFill>
                          <a:srgbClr val="000000"/>
                        </a:solidFill>
                        <a:effectLst/>
                      </a:endParaRPr>
                    </a:p>
                  </a:txBody>
                  <a:tcPr marL="81354" marR="81354" marT="40676" marB="40676" anchor="ctr"/>
                </a:tc>
                <a:tc>
                  <a:txBody>
                    <a:bodyPr/>
                    <a:lstStyle/>
                    <a:p>
                      <a:r>
                        <a:rPr lang="en-US" sz="1600">
                          <a:effectLst/>
                        </a:rPr>
                        <a:t>5.43%</a:t>
                      </a:r>
                    </a:p>
                  </a:txBody>
                  <a:tcPr marL="81354" marR="81354" marT="40676" marB="40676" anchor="ctr"/>
                </a:tc>
                <a:extLst>
                  <a:ext uri="{0D108BD9-81ED-4DB2-BD59-A6C34878D82A}">
                    <a16:rowId xmlns:a16="http://schemas.microsoft.com/office/drawing/2014/main" val="894972113"/>
                  </a:ext>
                </a:extLst>
              </a:tr>
              <a:tr h="369159">
                <a:tc>
                  <a:txBody>
                    <a:bodyPr/>
                    <a:lstStyle/>
                    <a:p>
                      <a:pPr algn="l"/>
                      <a:r>
                        <a:rPr lang="en-US" sz="1600">
                          <a:effectLst/>
                        </a:rPr>
                        <a:t>Motorola Solutions Inc</a:t>
                      </a:r>
                    </a:p>
                  </a:txBody>
                  <a:tcPr marL="81354" marR="81354" marT="40676" marB="40676" anchor="ctr"/>
                </a:tc>
                <a:tc>
                  <a:txBody>
                    <a:bodyPr/>
                    <a:lstStyle/>
                    <a:p>
                      <a:pPr algn="l"/>
                      <a:r>
                        <a:rPr lang="en-US" sz="1600" b="1" u="none" strike="noStrike">
                          <a:solidFill>
                            <a:srgbClr val="000000"/>
                          </a:solidFill>
                          <a:effectLst/>
                          <a:hlinkClick r:id="rId6">
                            <a:extLst>
                              <a:ext uri="{A12FA001-AC4F-418D-AE19-62706E023703}">
                                <ahyp:hlinkClr xmlns:ahyp="http://schemas.microsoft.com/office/drawing/2018/hyperlinkcolor" val="tx"/>
                              </a:ext>
                            </a:extLst>
                          </a:hlinkClick>
                        </a:rPr>
                        <a:t>MSI</a:t>
                      </a:r>
                      <a:endParaRPr lang="en-US" sz="1600">
                        <a:solidFill>
                          <a:srgbClr val="000000"/>
                        </a:solidFill>
                        <a:effectLst/>
                      </a:endParaRPr>
                    </a:p>
                  </a:txBody>
                  <a:tcPr marL="81354" marR="81354" marT="40676" marB="40676" anchor="ctr"/>
                </a:tc>
                <a:tc>
                  <a:txBody>
                    <a:bodyPr/>
                    <a:lstStyle/>
                    <a:p>
                      <a:r>
                        <a:rPr lang="en-US" sz="1600">
                          <a:effectLst/>
                        </a:rPr>
                        <a:t>5.16%</a:t>
                      </a:r>
                    </a:p>
                  </a:txBody>
                  <a:tcPr marL="81354" marR="81354" marT="40676" marB="40676" anchor="ctr"/>
                </a:tc>
                <a:extLst>
                  <a:ext uri="{0D108BD9-81ED-4DB2-BD59-A6C34878D82A}">
                    <a16:rowId xmlns:a16="http://schemas.microsoft.com/office/drawing/2014/main" val="1816378758"/>
                  </a:ext>
                </a:extLst>
              </a:tr>
              <a:tr h="369159">
                <a:tc>
                  <a:txBody>
                    <a:bodyPr/>
                    <a:lstStyle/>
                    <a:p>
                      <a:pPr algn="l"/>
                      <a:r>
                        <a:rPr lang="en-US" sz="1600">
                          <a:effectLst/>
                        </a:rPr>
                        <a:t>Arista Networks Inc</a:t>
                      </a:r>
                    </a:p>
                  </a:txBody>
                  <a:tcPr marL="81354" marR="81354" marT="40676" marB="40676" anchor="ctr"/>
                </a:tc>
                <a:tc>
                  <a:txBody>
                    <a:bodyPr/>
                    <a:lstStyle/>
                    <a:p>
                      <a:pPr algn="l"/>
                      <a:r>
                        <a:rPr lang="en-US" sz="1600" b="1" u="none" strike="noStrike">
                          <a:solidFill>
                            <a:srgbClr val="000000"/>
                          </a:solidFill>
                          <a:effectLst/>
                          <a:hlinkClick r:id="rId7">
                            <a:extLst>
                              <a:ext uri="{A12FA001-AC4F-418D-AE19-62706E023703}">
                                <ahyp:hlinkClr xmlns:ahyp="http://schemas.microsoft.com/office/drawing/2018/hyperlinkcolor" val="tx"/>
                              </a:ext>
                            </a:extLst>
                          </a:hlinkClick>
                        </a:rPr>
                        <a:t>ANET</a:t>
                      </a:r>
                      <a:endParaRPr lang="en-US" sz="1600">
                        <a:solidFill>
                          <a:srgbClr val="000000"/>
                        </a:solidFill>
                        <a:effectLst/>
                      </a:endParaRPr>
                    </a:p>
                  </a:txBody>
                  <a:tcPr marL="81354" marR="81354" marT="40676" marB="40676" anchor="ctr"/>
                </a:tc>
                <a:tc>
                  <a:txBody>
                    <a:bodyPr/>
                    <a:lstStyle/>
                    <a:p>
                      <a:r>
                        <a:rPr lang="en-US" sz="1600">
                          <a:effectLst/>
                        </a:rPr>
                        <a:t>4.54%</a:t>
                      </a:r>
                    </a:p>
                  </a:txBody>
                  <a:tcPr marL="81354" marR="81354" marT="40676" marB="40676" anchor="ctr"/>
                </a:tc>
                <a:extLst>
                  <a:ext uri="{0D108BD9-81ED-4DB2-BD59-A6C34878D82A}">
                    <a16:rowId xmlns:a16="http://schemas.microsoft.com/office/drawing/2014/main" val="1351993044"/>
                  </a:ext>
                </a:extLst>
              </a:tr>
              <a:tr h="369159">
                <a:tc>
                  <a:txBody>
                    <a:bodyPr/>
                    <a:lstStyle/>
                    <a:p>
                      <a:pPr algn="l"/>
                      <a:r>
                        <a:rPr lang="en-US" sz="1600">
                          <a:effectLst/>
                        </a:rPr>
                        <a:t>AT&amp;T Inc</a:t>
                      </a:r>
                    </a:p>
                  </a:txBody>
                  <a:tcPr marL="81354" marR="81354" marT="40676" marB="40676" anchor="ctr"/>
                </a:tc>
                <a:tc>
                  <a:txBody>
                    <a:bodyPr/>
                    <a:lstStyle/>
                    <a:p>
                      <a:pPr algn="l"/>
                      <a:r>
                        <a:rPr lang="en-US" sz="1600" b="1" u="none" strike="noStrike">
                          <a:solidFill>
                            <a:srgbClr val="000000"/>
                          </a:solidFill>
                          <a:effectLst/>
                          <a:hlinkClick r:id="rId8">
                            <a:extLst>
                              <a:ext uri="{A12FA001-AC4F-418D-AE19-62706E023703}">
                                <ahyp:hlinkClr xmlns:ahyp="http://schemas.microsoft.com/office/drawing/2018/hyperlinkcolor" val="tx"/>
                              </a:ext>
                            </a:extLst>
                          </a:hlinkClick>
                        </a:rPr>
                        <a:t>T</a:t>
                      </a:r>
                      <a:endParaRPr lang="en-US" sz="1600">
                        <a:solidFill>
                          <a:srgbClr val="000000"/>
                        </a:solidFill>
                        <a:effectLst/>
                      </a:endParaRPr>
                    </a:p>
                  </a:txBody>
                  <a:tcPr marL="81354" marR="81354" marT="40676" marB="40676" anchor="ctr"/>
                </a:tc>
                <a:tc>
                  <a:txBody>
                    <a:bodyPr/>
                    <a:lstStyle/>
                    <a:p>
                      <a:r>
                        <a:rPr lang="en-US" sz="1600">
                          <a:effectLst/>
                        </a:rPr>
                        <a:t>4.18%</a:t>
                      </a:r>
                    </a:p>
                  </a:txBody>
                  <a:tcPr marL="81354" marR="81354" marT="40676" marB="40676" anchor="ctr"/>
                </a:tc>
                <a:extLst>
                  <a:ext uri="{0D108BD9-81ED-4DB2-BD59-A6C34878D82A}">
                    <a16:rowId xmlns:a16="http://schemas.microsoft.com/office/drawing/2014/main" val="236198102"/>
                  </a:ext>
                </a:extLst>
              </a:tr>
              <a:tr h="369159">
                <a:tc>
                  <a:txBody>
                    <a:bodyPr/>
                    <a:lstStyle/>
                    <a:p>
                      <a:pPr algn="l"/>
                      <a:r>
                        <a:rPr lang="en-US" sz="1600">
                          <a:effectLst/>
                        </a:rPr>
                        <a:t>T-Mobile US Inc</a:t>
                      </a:r>
                    </a:p>
                  </a:txBody>
                  <a:tcPr marL="81354" marR="81354" marT="40676" marB="40676" anchor="ctr"/>
                </a:tc>
                <a:tc>
                  <a:txBody>
                    <a:bodyPr/>
                    <a:lstStyle/>
                    <a:p>
                      <a:pPr algn="l"/>
                      <a:r>
                        <a:rPr lang="en-US" sz="1600" b="1" u="none" strike="noStrike">
                          <a:solidFill>
                            <a:srgbClr val="000000"/>
                          </a:solidFill>
                          <a:effectLst/>
                          <a:hlinkClick r:id="rId9">
                            <a:extLst>
                              <a:ext uri="{A12FA001-AC4F-418D-AE19-62706E023703}">
                                <ahyp:hlinkClr xmlns:ahyp="http://schemas.microsoft.com/office/drawing/2018/hyperlinkcolor" val="tx"/>
                              </a:ext>
                            </a:extLst>
                          </a:hlinkClick>
                        </a:rPr>
                        <a:t>TMUS</a:t>
                      </a:r>
                      <a:endParaRPr lang="en-US" sz="1600">
                        <a:solidFill>
                          <a:srgbClr val="000000"/>
                        </a:solidFill>
                        <a:effectLst/>
                      </a:endParaRPr>
                    </a:p>
                  </a:txBody>
                  <a:tcPr marL="81354" marR="81354" marT="40676" marB="40676" anchor="ctr"/>
                </a:tc>
                <a:tc>
                  <a:txBody>
                    <a:bodyPr/>
                    <a:lstStyle/>
                    <a:p>
                      <a:r>
                        <a:rPr lang="en-US" sz="1600">
                          <a:effectLst/>
                        </a:rPr>
                        <a:t>4.11%</a:t>
                      </a:r>
                    </a:p>
                  </a:txBody>
                  <a:tcPr marL="81354" marR="81354" marT="40676" marB="40676" anchor="ctr"/>
                </a:tc>
                <a:extLst>
                  <a:ext uri="{0D108BD9-81ED-4DB2-BD59-A6C34878D82A}">
                    <a16:rowId xmlns:a16="http://schemas.microsoft.com/office/drawing/2014/main" val="299894927"/>
                  </a:ext>
                </a:extLst>
              </a:tr>
              <a:tr h="617267">
                <a:tc>
                  <a:txBody>
                    <a:bodyPr/>
                    <a:lstStyle/>
                    <a:p>
                      <a:pPr algn="l"/>
                      <a:r>
                        <a:rPr lang="en-US" sz="1600">
                          <a:effectLst/>
                        </a:rPr>
                        <a:t>Lumen Technologies Inc Ordinary Shares</a:t>
                      </a:r>
                    </a:p>
                  </a:txBody>
                  <a:tcPr marL="81354" marR="81354" marT="40676" marB="40676" anchor="ctr"/>
                </a:tc>
                <a:tc>
                  <a:txBody>
                    <a:bodyPr/>
                    <a:lstStyle/>
                    <a:p>
                      <a:pPr algn="l"/>
                      <a:r>
                        <a:rPr lang="en-US" sz="1600" b="1" u="none" strike="noStrike">
                          <a:solidFill>
                            <a:srgbClr val="000000"/>
                          </a:solidFill>
                          <a:effectLst/>
                          <a:hlinkClick r:id="rId10">
                            <a:extLst>
                              <a:ext uri="{A12FA001-AC4F-418D-AE19-62706E023703}">
                                <ahyp:hlinkClr xmlns:ahyp="http://schemas.microsoft.com/office/drawing/2018/hyperlinkcolor" val="tx"/>
                              </a:ext>
                            </a:extLst>
                          </a:hlinkClick>
                        </a:rPr>
                        <a:t>LUMN</a:t>
                      </a:r>
                      <a:endParaRPr lang="en-US" sz="1600">
                        <a:solidFill>
                          <a:srgbClr val="000000"/>
                        </a:solidFill>
                        <a:effectLst/>
                      </a:endParaRPr>
                    </a:p>
                  </a:txBody>
                  <a:tcPr marL="81354" marR="81354" marT="40676" marB="40676" anchor="ctr"/>
                </a:tc>
                <a:tc>
                  <a:txBody>
                    <a:bodyPr/>
                    <a:lstStyle/>
                    <a:p>
                      <a:r>
                        <a:rPr lang="en-US" sz="1600">
                          <a:effectLst/>
                        </a:rPr>
                        <a:t>3.56%</a:t>
                      </a:r>
                    </a:p>
                  </a:txBody>
                  <a:tcPr marL="81354" marR="81354" marT="40676" marB="40676" anchor="ctr"/>
                </a:tc>
                <a:extLst>
                  <a:ext uri="{0D108BD9-81ED-4DB2-BD59-A6C34878D82A}">
                    <a16:rowId xmlns:a16="http://schemas.microsoft.com/office/drawing/2014/main" val="1018707804"/>
                  </a:ext>
                </a:extLst>
              </a:tr>
              <a:tr h="369159">
                <a:tc>
                  <a:txBody>
                    <a:bodyPr/>
                    <a:lstStyle/>
                    <a:p>
                      <a:pPr algn="l"/>
                      <a:r>
                        <a:rPr lang="en-US" sz="1600">
                          <a:effectLst/>
                        </a:rPr>
                        <a:t>F5 Networks Inc</a:t>
                      </a:r>
                    </a:p>
                  </a:txBody>
                  <a:tcPr marL="81354" marR="81354" marT="40676" marB="40676" anchor="ctr"/>
                </a:tc>
                <a:tc>
                  <a:txBody>
                    <a:bodyPr/>
                    <a:lstStyle/>
                    <a:p>
                      <a:pPr algn="l"/>
                      <a:r>
                        <a:rPr lang="en-US" sz="1600" b="1" u="none" strike="noStrike">
                          <a:solidFill>
                            <a:srgbClr val="000000"/>
                          </a:solidFill>
                          <a:effectLst/>
                          <a:hlinkClick r:id="rId11">
                            <a:extLst>
                              <a:ext uri="{A12FA001-AC4F-418D-AE19-62706E023703}">
                                <ahyp:hlinkClr xmlns:ahyp="http://schemas.microsoft.com/office/drawing/2018/hyperlinkcolor" val="tx"/>
                              </a:ext>
                            </a:extLst>
                          </a:hlinkClick>
                        </a:rPr>
                        <a:t>FFIV</a:t>
                      </a:r>
                      <a:endParaRPr lang="en-US" sz="1600">
                        <a:solidFill>
                          <a:srgbClr val="000000"/>
                        </a:solidFill>
                        <a:effectLst/>
                      </a:endParaRPr>
                    </a:p>
                  </a:txBody>
                  <a:tcPr marL="81354" marR="81354" marT="40676" marB="40676" anchor="ctr"/>
                </a:tc>
                <a:tc>
                  <a:txBody>
                    <a:bodyPr/>
                    <a:lstStyle/>
                    <a:p>
                      <a:r>
                        <a:rPr lang="en-US" sz="1600">
                          <a:effectLst/>
                        </a:rPr>
                        <a:t>3.55%</a:t>
                      </a:r>
                    </a:p>
                  </a:txBody>
                  <a:tcPr marL="81354" marR="81354" marT="40676" marB="40676" anchor="ctr"/>
                </a:tc>
                <a:extLst>
                  <a:ext uri="{0D108BD9-81ED-4DB2-BD59-A6C34878D82A}">
                    <a16:rowId xmlns:a16="http://schemas.microsoft.com/office/drawing/2014/main" val="3896868392"/>
                  </a:ext>
                </a:extLst>
              </a:tr>
              <a:tr h="369159">
                <a:tc>
                  <a:txBody>
                    <a:bodyPr/>
                    <a:lstStyle/>
                    <a:p>
                      <a:pPr algn="l"/>
                      <a:r>
                        <a:rPr lang="en-US" sz="1600">
                          <a:effectLst/>
                        </a:rPr>
                        <a:t>Liberty Global PLC C</a:t>
                      </a:r>
                    </a:p>
                  </a:txBody>
                  <a:tcPr marL="81354" marR="81354" marT="40676" marB="40676" anchor="ctr"/>
                </a:tc>
                <a:tc>
                  <a:txBody>
                    <a:bodyPr/>
                    <a:lstStyle/>
                    <a:p>
                      <a:pPr algn="l"/>
                      <a:r>
                        <a:rPr lang="en-US" sz="1600" b="1" u="none" strike="noStrike">
                          <a:solidFill>
                            <a:srgbClr val="000000"/>
                          </a:solidFill>
                          <a:effectLst/>
                          <a:hlinkClick r:id="rId12">
                            <a:extLst>
                              <a:ext uri="{A12FA001-AC4F-418D-AE19-62706E023703}">
                                <ahyp:hlinkClr xmlns:ahyp="http://schemas.microsoft.com/office/drawing/2018/hyperlinkcolor" val="tx"/>
                              </a:ext>
                            </a:extLst>
                          </a:hlinkClick>
                        </a:rPr>
                        <a:t>LBTYK.L</a:t>
                      </a:r>
                      <a:endParaRPr lang="en-US" sz="1600">
                        <a:solidFill>
                          <a:srgbClr val="000000"/>
                        </a:solidFill>
                        <a:effectLst/>
                      </a:endParaRPr>
                    </a:p>
                  </a:txBody>
                  <a:tcPr marL="81354" marR="81354" marT="40676" marB="40676" anchor="ctr"/>
                </a:tc>
                <a:tc>
                  <a:txBody>
                    <a:bodyPr/>
                    <a:lstStyle/>
                    <a:p>
                      <a:r>
                        <a:rPr lang="en-US" sz="1600" dirty="0">
                          <a:effectLst/>
                        </a:rPr>
                        <a:t>2.93%</a:t>
                      </a:r>
                    </a:p>
                  </a:txBody>
                  <a:tcPr marL="81354" marR="81354" marT="40676" marB="40676" anchor="ctr"/>
                </a:tc>
                <a:extLst>
                  <a:ext uri="{0D108BD9-81ED-4DB2-BD59-A6C34878D82A}">
                    <a16:rowId xmlns:a16="http://schemas.microsoft.com/office/drawing/2014/main" val="2278817188"/>
                  </a:ext>
                </a:extLst>
              </a:tr>
            </a:tbl>
          </a:graphicData>
        </a:graphic>
      </p:graphicFrame>
    </p:spTree>
    <p:extLst>
      <p:ext uri="{BB962C8B-B14F-4D97-AF65-F5344CB8AC3E}">
        <p14:creationId xmlns:p14="http://schemas.microsoft.com/office/powerpoint/2010/main" val="407095903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 name="Group 1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8" name="Rectangle 5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C59D7FE-0CA9-D340-BCE7-0921E4FAAB7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a:solidFill>
                  <a:srgbClr val="FFFFFF"/>
                </a:solidFill>
              </a:rPr>
              <a:t>TCN Basic model</a:t>
            </a:r>
          </a:p>
        </p:txBody>
      </p:sp>
      <p:sp>
        <p:nvSpPr>
          <p:cNvPr id="7" name="Text Placeholder 6">
            <a:extLst>
              <a:ext uri="{FF2B5EF4-FFF2-40B4-BE49-F238E27FC236}">
                <a16:creationId xmlns:a16="http://schemas.microsoft.com/office/drawing/2014/main" id="{B2F68B3D-4118-E043-A958-90FC9D7F1EAC}"/>
              </a:ext>
            </a:extLst>
          </p:cNvPr>
          <p:cNvSpPr>
            <a:spLocks noGrp="1"/>
          </p:cNvSpPr>
          <p:nvPr>
            <p:ph type="body" sz="half" idx="2"/>
          </p:nvPr>
        </p:nvSpPr>
        <p:spPr>
          <a:xfrm>
            <a:off x="844620" y="2249487"/>
            <a:ext cx="2862444" cy="3957302"/>
          </a:xfrm>
        </p:spPr>
        <p:txBody>
          <a:bodyPr vert="horz" lIns="91440" tIns="45720" rIns="91440" bIns="45720" rtlCol="0">
            <a:normAutofit/>
          </a:bodyPr>
          <a:lstStyle/>
          <a:p>
            <a:pPr indent="-228600">
              <a:buFont typeface="Arial" panose="020B0604020202020204" pitchFamily="34" charset="0"/>
              <a:buChar char="•"/>
            </a:pPr>
            <a:r>
              <a:rPr lang="en-US" sz="1400">
                <a:solidFill>
                  <a:srgbClr val="FFFFFF"/>
                </a:solidFill>
              </a:rPr>
              <a:t>Consists of dilated, causal 1D convolutional layers with the same input and output lengths</a:t>
            </a:r>
          </a:p>
        </p:txBody>
      </p:sp>
      <p:grpSp>
        <p:nvGrpSpPr>
          <p:cNvPr id="66" name="Group 6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94" name="TextBox 93">
            <a:extLst>
              <a:ext uri="{FF2B5EF4-FFF2-40B4-BE49-F238E27FC236}">
                <a16:creationId xmlns:a16="http://schemas.microsoft.com/office/drawing/2014/main" id="{6DEF7616-EAB8-0E4E-B596-64B659D1F4F2}"/>
              </a:ext>
            </a:extLst>
          </p:cNvPr>
          <p:cNvSpPr txBox="1"/>
          <p:nvPr/>
        </p:nvSpPr>
        <p:spPr>
          <a:xfrm>
            <a:off x="5061369" y="305330"/>
            <a:ext cx="6116782" cy="923330"/>
          </a:xfrm>
          <a:prstGeom prst="rect">
            <a:avLst/>
          </a:prstGeom>
          <a:noFill/>
        </p:spPr>
        <p:txBody>
          <a:bodyPr wrap="square">
            <a:spAutoFit/>
          </a:bodyPr>
          <a:lstStyle/>
          <a:p>
            <a:r>
              <a:rPr lang="en-US" b="0" i="0" dirty="0">
                <a:solidFill>
                  <a:srgbClr val="000000"/>
                </a:solidFill>
                <a:effectLst/>
                <a:latin typeface="NeueMontreal"/>
              </a:rPr>
              <a:t>Given </a:t>
            </a:r>
            <a:r>
              <a:rPr lang="en-US" b="1" i="0" dirty="0" err="1">
                <a:solidFill>
                  <a:srgbClr val="000000"/>
                </a:solidFill>
                <a:effectLst/>
                <a:latin typeface="NeueMontreal"/>
              </a:rPr>
              <a:t>input_length</a:t>
            </a:r>
            <a:r>
              <a:rPr lang="en-US" b="0" i="0" dirty="0">
                <a:solidFill>
                  <a:srgbClr val="000000"/>
                </a:solidFill>
                <a:effectLst/>
                <a:latin typeface="NeueMontreal"/>
              </a:rPr>
              <a:t>, </a:t>
            </a:r>
            <a:r>
              <a:rPr lang="en-US" b="1" i="0" dirty="0" err="1">
                <a:solidFill>
                  <a:srgbClr val="000000"/>
                </a:solidFill>
                <a:effectLst/>
                <a:latin typeface="NeueMontreal"/>
              </a:rPr>
              <a:t>kernel_size</a:t>
            </a:r>
            <a:r>
              <a:rPr lang="en-US" b="0" i="0" dirty="0">
                <a:solidFill>
                  <a:srgbClr val="000000"/>
                </a:solidFill>
                <a:effectLst/>
                <a:latin typeface="NeueMontreal"/>
              </a:rPr>
              <a:t>, </a:t>
            </a:r>
            <a:r>
              <a:rPr lang="en-US" b="1" i="0" dirty="0" err="1">
                <a:solidFill>
                  <a:srgbClr val="000000"/>
                </a:solidFill>
                <a:effectLst/>
                <a:latin typeface="NeueMontreal"/>
              </a:rPr>
              <a:t>dilation_base</a:t>
            </a:r>
            <a:r>
              <a:rPr lang="en-US" b="0" i="0" dirty="0">
                <a:solidFill>
                  <a:srgbClr val="000000"/>
                </a:solidFill>
                <a:effectLst/>
                <a:latin typeface="NeueMontreal"/>
              </a:rPr>
              <a:t> and the minimum number of layers required for full history coverage, TCN network would look something like this</a:t>
            </a:r>
            <a:endParaRPr lang="en-US" dirty="0"/>
          </a:p>
        </p:txBody>
      </p:sp>
      <p:pic>
        <p:nvPicPr>
          <p:cNvPr id="95" name="Picture 4">
            <a:extLst>
              <a:ext uri="{FF2B5EF4-FFF2-40B4-BE49-F238E27FC236}">
                <a16:creationId xmlns:a16="http://schemas.microsoft.com/office/drawing/2014/main" id="{F480A5C1-EBBD-534F-906D-EE168722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93" y="1876359"/>
            <a:ext cx="7416334"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3410"/>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9FF2E2-FCF6-324B-BB34-92F70E59728F}"/>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(64.09%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D45BB9BA-79ED-A51A-B9B7-C0E75AD7E1DA}"/>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Utilities</a:t>
            </a:r>
          </a:p>
        </p:txBody>
      </p:sp>
      <p:graphicFrame>
        <p:nvGraphicFramePr>
          <p:cNvPr id="8" name="Content Placeholder 3">
            <a:extLst>
              <a:ext uri="{FF2B5EF4-FFF2-40B4-BE49-F238E27FC236}">
                <a16:creationId xmlns:a16="http://schemas.microsoft.com/office/drawing/2014/main" id="{386C8E15-8ADB-4A42-B4C1-A02C659C0B8E}"/>
              </a:ext>
            </a:extLst>
          </p:cNvPr>
          <p:cNvGraphicFramePr>
            <a:graphicFrameLocks/>
          </p:cNvGraphicFramePr>
          <p:nvPr>
            <p:extLst>
              <p:ext uri="{D42A27DB-BD31-4B8C-83A1-F6EECF244321}">
                <p14:modId xmlns:p14="http://schemas.microsoft.com/office/powerpoint/2010/main" val="2295094774"/>
              </p:ext>
            </p:extLst>
          </p:nvPr>
        </p:nvGraphicFramePr>
        <p:xfrm>
          <a:off x="1520427" y="1137621"/>
          <a:ext cx="5309504" cy="4577301"/>
        </p:xfrm>
        <a:graphic>
          <a:graphicData uri="http://schemas.openxmlformats.org/drawingml/2006/table">
            <a:tbl>
              <a:tblPr firstRow="1" bandRow="1">
                <a:tableStyleId>{793D81CF-94F2-401A-BA57-92F5A7B2D0C5}</a:tableStyleId>
              </a:tblPr>
              <a:tblGrid>
                <a:gridCol w="2370465">
                  <a:extLst>
                    <a:ext uri="{9D8B030D-6E8A-4147-A177-3AD203B41FA5}">
                      <a16:colId xmlns:a16="http://schemas.microsoft.com/office/drawing/2014/main" val="3558593519"/>
                    </a:ext>
                  </a:extLst>
                </a:gridCol>
                <a:gridCol w="1381137">
                  <a:extLst>
                    <a:ext uri="{9D8B030D-6E8A-4147-A177-3AD203B41FA5}">
                      <a16:colId xmlns:a16="http://schemas.microsoft.com/office/drawing/2014/main" val="2359053179"/>
                    </a:ext>
                  </a:extLst>
                </a:gridCol>
                <a:gridCol w="1557902">
                  <a:extLst>
                    <a:ext uri="{9D8B030D-6E8A-4147-A177-3AD203B41FA5}">
                      <a16:colId xmlns:a16="http://schemas.microsoft.com/office/drawing/2014/main" val="4151448572"/>
                    </a:ext>
                  </a:extLst>
                </a:gridCol>
              </a:tblGrid>
              <a:tr h="370724">
                <a:tc>
                  <a:txBody>
                    <a:bodyPr/>
                    <a:lstStyle/>
                    <a:p>
                      <a:pPr algn="l"/>
                      <a:r>
                        <a:rPr lang="en-US" sz="1500" b="0">
                          <a:effectLst/>
                        </a:rPr>
                        <a:t>Name</a:t>
                      </a:r>
                    </a:p>
                  </a:txBody>
                  <a:tcPr marL="77579" marR="77579" marT="48486" marB="48486" anchor="ctr"/>
                </a:tc>
                <a:tc>
                  <a:txBody>
                    <a:bodyPr/>
                    <a:lstStyle/>
                    <a:p>
                      <a:pPr algn="l"/>
                      <a:r>
                        <a:rPr lang="en-US" sz="1500" b="0">
                          <a:effectLst/>
                        </a:rPr>
                        <a:t>Symbol</a:t>
                      </a:r>
                    </a:p>
                  </a:txBody>
                  <a:tcPr marL="77579" marR="77579" marT="48486" marB="48486" anchor="ctr"/>
                </a:tc>
                <a:tc>
                  <a:txBody>
                    <a:bodyPr/>
                    <a:lstStyle/>
                    <a:p>
                      <a:r>
                        <a:rPr lang="en-US" sz="1500" b="0">
                          <a:effectLst/>
                        </a:rPr>
                        <a:t>% Assets</a:t>
                      </a:r>
                    </a:p>
                  </a:txBody>
                  <a:tcPr marL="77579" marR="77579" marT="48486" marB="48486" anchor="ctr"/>
                </a:tc>
                <a:extLst>
                  <a:ext uri="{0D108BD9-81ED-4DB2-BD59-A6C34878D82A}">
                    <a16:rowId xmlns:a16="http://schemas.microsoft.com/office/drawing/2014/main" val="3758285104"/>
                  </a:ext>
                </a:extLst>
              </a:tr>
              <a:tr h="351331">
                <a:tc>
                  <a:txBody>
                    <a:bodyPr/>
                    <a:lstStyle/>
                    <a:p>
                      <a:pPr algn="l"/>
                      <a:r>
                        <a:rPr lang="en-US" sz="1500">
                          <a:effectLst/>
                        </a:rPr>
                        <a:t>NextEra Energy Inc</a:t>
                      </a:r>
                    </a:p>
                  </a:txBody>
                  <a:tcPr marL="77579" marR="77579" marT="38790" marB="38790" anchor="ctr"/>
                </a:tc>
                <a:tc>
                  <a:txBody>
                    <a:bodyPr/>
                    <a:lstStyle/>
                    <a:p>
                      <a:pPr algn="l"/>
                      <a:r>
                        <a:rPr lang="en-US" sz="1500" b="1" u="none" strike="noStrike">
                          <a:solidFill>
                            <a:srgbClr val="000000"/>
                          </a:solidFill>
                          <a:effectLst/>
                          <a:hlinkClick r:id="rId3">
                            <a:extLst>
                              <a:ext uri="{A12FA001-AC4F-418D-AE19-62706E023703}">
                                <ahyp:hlinkClr xmlns:ahyp="http://schemas.microsoft.com/office/drawing/2018/hyperlinkcolor" val="tx"/>
                              </a:ext>
                            </a:extLst>
                          </a:hlinkClick>
                        </a:rPr>
                        <a:t>NEE</a:t>
                      </a:r>
                      <a:endParaRPr lang="en-US" sz="1500">
                        <a:solidFill>
                          <a:srgbClr val="000000"/>
                        </a:solidFill>
                        <a:effectLst/>
                      </a:endParaRPr>
                    </a:p>
                  </a:txBody>
                  <a:tcPr marL="77579" marR="77579" marT="38790" marB="38790" anchor="ctr"/>
                </a:tc>
                <a:tc>
                  <a:txBody>
                    <a:bodyPr/>
                    <a:lstStyle/>
                    <a:p>
                      <a:r>
                        <a:rPr lang="en-US" sz="1500">
                          <a:effectLst/>
                        </a:rPr>
                        <a:t>17.18%</a:t>
                      </a:r>
                    </a:p>
                  </a:txBody>
                  <a:tcPr marL="77579" marR="77579" marT="38790" marB="38790" anchor="ctr"/>
                </a:tc>
                <a:extLst>
                  <a:ext uri="{0D108BD9-81ED-4DB2-BD59-A6C34878D82A}">
                    <a16:rowId xmlns:a16="http://schemas.microsoft.com/office/drawing/2014/main" val="1779565415"/>
                  </a:ext>
                </a:extLst>
              </a:tr>
              <a:tr h="351331">
                <a:tc>
                  <a:txBody>
                    <a:bodyPr/>
                    <a:lstStyle/>
                    <a:p>
                      <a:pPr algn="l"/>
                      <a:r>
                        <a:rPr lang="en-US" sz="1500">
                          <a:effectLst/>
                        </a:rPr>
                        <a:t>Duke Energy Corp</a:t>
                      </a:r>
                    </a:p>
                  </a:txBody>
                  <a:tcPr marL="77579" marR="77579" marT="38790" marB="38790" anchor="ctr"/>
                </a:tc>
                <a:tc>
                  <a:txBody>
                    <a:bodyPr/>
                    <a:lstStyle/>
                    <a:p>
                      <a:pPr algn="l"/>
                      <a:r>
                        <a:rPr lang="en-US" sz="1500" b="1" u="none" strike="noStrike">
                          <a:solidFill>
                            <a:srgbClr val="000000"/>
                          </a:solidFill>
                          <a:effectLst/>
                          <a:hlinkClick r:id="rId4">
                            <a:extLst>
                              <a:ext uri="{A12FA001-AC4F-418D-AE19-62706E023703}">
                                <ahyp:hlinkClr xmlns:ahyp="http://schemas.microsoft.com/office/drawing/2018/hyperlinkcolor" val="tx"/>
                              </a:ext>
                            </a:extLst>
                          </a:hlinkClick>
                        </a:rPr>
                        <a:t>DUK</a:t>
                      </a:r>
                      <a:endParaRPr lang="en-US" sz="1500">
                        <a:solidFill>
                          <a:srgbClr val="000000"/>
                        </a:solidFill>
                        <a:effectLst/>
                      </a:endParaRPr>
                    </a:p>
                  </a:txBody>
                  <a:tcPr marL="77579" marR="77579" marT="38790" marB="38790" anchor="ctr"/>
                </a:tc>
                <a:tc>
                  <a:txBody>
                    <a:bodyPr/>
                    <a:lstStyle/>
                    <a:p>
                      <a:r>
                        <a:rPr lang="en-US" sz="1500">
                          <a:effectLst/>
                        </a:rPr>
                        <a:t>8.40%</a:t>
                      </a:r>
                    </a:p>
                  </a:txBody>
                  <a:tcPr marL="77579" marR="77579" marT="38790" marB="38790" anchor="ctr"/>
                </a:tc>
                <a:extLst>
                  <a:ext uri="{0D108BD9-81ED-4DB2-BD59-A6C34878D82A}">
                    <a16:rowId xmlns:a16="http://schemas.microsoft.com/office/drawing/2014/main" val="1604827137"/>
                  </a:ext>
                </a:extLst>
              </a:tr>
              <a:tr h="351331">
                <a:tc>
                  <a:txBody>
                    <a:bodyPr/>
                    <a:lstStyle/>
                    <a:p>
                      <a:pPr algn="l"/>
                      <a:r>
                        <a:rPr lang="en-US" sz="1500">
                          <a:effectLst/>
                        </a:rPr>
                        <a:t>Southern Co</a:t>
                      </a:r>
                    </a:p>
                  </a:txBody>
                  <a:tcPr marL="77579" marR="77579" marT="38790" marB="38790" anchor="ctr"/>
                </a:tc>
                <a:tc>
                  <a:txBody>
                    <a:bodyPr/>
                    <a:lstStyle/>
                    <a:p>
                      <a:pPr algn="l"/>
                      <a:r>
                        <a:rPr lang="en-US" sz="1500" b="1" u="none" strike="noStrike">
                          <a:solidFill>
                            <a:srgbClr val="000000"/>
                          </a:solidFill>
                          <a:effectLst/>
                          <a:hlinkClick r:id="rId5">
                            <a:extLst>
                              <a:ext uri="{A12FA001-AC4F-418D-AE19-62706E023703}">
                                <ahyp:hlinkClr xmlns:ahyp="http://schemas.microsoft.com/office/drawing/2018/hyperlinkcolor" val="tx"/>
                              </a:ext>
                            </a:extLst>
                          </a:hlinkClick>
                        </a:rPr>
                        <a:t>SO</a:t>
                      </a:r>
                      <a:endParaRPr lang="en-US" sz="1500">
                        <a:solidFill>
                          <a:srgbClr val="000000"/>
                        </a:solidFill>
                        <a:effectLst/>
                      </a:endParaRPr>
                    </a:p>
                  </a:txBody>
                  <a:tcPr marL="77579" marR="77579" marT="38790" marB="38790" anchor="ctr"/>
                </a:tc>
                <a:tc>
                  <a:txBody>
                    <a:bodyPr/>
                    <a:lstStyle/>
                    <a:p>
                      <a:r>
                        <a:rPr lang="en-US" sz="1500">
                          <a:effectLst/>
                        </a:rPr>
                        <a:t>7.26%</a:t>
                      </a:r>
                    </a:p>
                  </a:txBody>
                  <a:tcPr marL="77579" marR="77579" marT="38790" marB="38790" anchor="ctr"/>
                </a:tc>
                <a:extLst>
                  <a:ext uri="{0D108BD9-81ED-4DB2-BD59-A6C34878D82A}">
                    <a16:rowId xmlns:a16="http://schemas.microsoft.com/office/drawing/2014/main" val="806664806"/>
                  </a:ext>
                </a:extLst>
              </a:tr>
              <a:tr h="351331">
                <a:tc>
                  <a:txBody>
                    <a:bodyPr/>
                    <a:lstStyle/>
                    <a:p>
                      <a:pPr algn="l"/>
                      <a:r>
                        <a:rPr lang="en-US" sz="1500">
                          <a:effectLst/>
                        </a:rPr>
                        <a:t>Dominion Energy Inc</a:t>
                      </a:r>
                    </a:p>
                  </a:txBody>
                  <a:tcPr marL="77579" marR="77579" marT="38790" marB="38790" anchor="ctr"/>
                </a:tc>
                <a:tc>
                  <a:txBody>
                    <a:bodyPr/>
                    <a:lstStyle/>
                    <a:p>
                      <a:pPr algn="l"/>
                      <a:r>
                        <a:rPr lang="en-US" sz="1500" b="1" u="none" strike="noStrike">
                          <a:solidFill>
                            <a:srgbClr val="000000"/>
                          </a:solidFill>
                          <a:effectLst/>
                          <a:hlinkClick r:id="rId6">
                            <a:extLst>
                              <a:ext uri="{A12FA001-AC4F-418D-AE19-62706E023703}">
                                <ahyp:hlinkClr xmlns:ahyp="http://schemas.microsoft.com/office/drawing/2018/hyperlinkcolor" val="tx"/>
                              </a:ext>
                            </a:extLst>
                          </a:hlinkClick>
                        </a:rPr>
                        <a:t>D</a:t>
                      </a:r>
                      <a:endParaRPr lang="en-US" sz="1500">
                        <a:solidFill>
                          <a:srgbClr val="000000"/>
                        </a:solidFill>
                        <a:effectLst/>
                      </a:endParaRPr>
                    </a:p>
                  </a:txBody>
                  <a:tcPr marL="77579" marR="77579" marT="38790" marB="38790" anchor="ctr"/>
                </a:tc>
                <a:tc>
                  <a:txBody>
                    <a:bodyPr/>
                    <a:lstStyle/>
                    <a:p>
                      <a:r>
                        <a:rPr lang="en-US" sz="1500">
                          <a:effectLst/>
                        </a:rPr>
                        <a:t>6.55%</a:t>
                      </a:r>
                    </a:p>
                  </a:txBody>
                  <a:tcPr marL="77579" marR="77579" marT="38790" marB="38790" anchor="ctr"/>
                </a:tc>
                <a:extLst>
                  <a:ext uri="{0D108BD9-81ED-4DB2-BD59-A6C34878D82A}">
                    <a16:rowId xmlns:a16="http://schemas.microsoft.com/office/drawing/2014/main" val="801774665"/>
                  </a:ext>
                </a:extLst>
              </a:tr>
              <a:tr h="351331">
                <a:tc>
                  <a:txBody>
                    <a:bodyPr/>
                    <a:lstStyle/>
                    <a:p>
                      <a:pPr algn="l"/>
                      <a:r>
                        <a:rPr lang="en-US" sz="1500">
                          <a:effectLst/>
                        </a:rPr>
                        <a:t>Exelon Corp</a:t>
                      </a:r>
                    </a:p>
                  </a:txBody>
                  <a:tcPr marL="77579" marR="77579" marT="38790" marB="38790" anchor="ctr"/>
                </a:tc>
                <a:tc>
                  <a:txBody>
                    <a:bodyPr/>
                    <a:lstStyle/>
                    <a:p>
                      <a:pPr algn="l"/>
                      <a:r>
                        <a:rPr lang="en-US" sz="1500" b="1" u="none" strike="noStrike">
                          <a:solidFill>
                            <a:srgbClr val="000000"/>
                          </a:solidFill>
                          <a:effectLst/>
                          <a:hlinkClick r:id="rId7">
                            <a:extLst>
                              <a:ext uri="{A12FA001-AC4F-418D-AE19-62706E023703}">
                                <ahyp:hlinkClr xmlns:ahyp="http://schemas.microsoft.com/office/drawing/2018/hyperlinkcolor" val="tx"/>
                              </a:ext>
                            </a:extLst>
                          </a:hlinkClick>
                        </a:rPr>
                        <a:t>EXC</a:t>
                      </a:r>
                      <a:endParaRPr lang="en-US" sz="1500">
                        <a:solidFill>
                          <a:srgbClr val="000000"/>
                        </a:solidFill>
                        <a:effectLst/>
                      </a:endParaRPr>
                    </a:p>
                  </a:txBody>
                  <a:tcPr marL="77579" marR="77579" marT="38790" marB="38790" anchor="ctr"/>
                </a:tc>
                <a:tc>
                  <a:txBody>
                    <a:bodyPr/>
                    <a:lstStyle/>
                    <a:p>
                      <a:r>
                        <a:rPr lang="en-US" sz="1500">
                          <a:effectLst/>
                        </a:rPr>
                        <a:t>5.00%</a:t>
                      </a:r>
                    </a:p>
                  </a:txBody>
                  <a:tcPr marL="77579" marR="77579" marT="38790" marB="38790" anchor="ctr"/>
                </a:tc>
                <a:extLst>
                  <a:ext uri="{0D108BD9-81ED-4DB2-BD59-A6C34878D82A}">
                    <a16:rowId xmlns:a16="http://schemas.microsoft.com/office/drawing/2014/main" val="2481710197"/>
                  </a:ext>
                </a:extLst>
              </a:tr>
              <a:tr h="582420">
                <a:tc>
                  <a:txBody>
                    <a:bodyPr/>
                    <a:lstStyle/>
                    <a:p>
                      <a:pPr algn="l"/>
                      <a:r>
                        <a:rPr lang="en-US" sz="1500">
                          <a:effectLst/>
                        </a:rPr>
                        <a:t>American Electric Power Co Inc</a:t>
                      </a:r>
                    </a:p>
                  </a:txBody>
                  <a:tcPr marL="77579" marR="77579" marT="38790" marB="38790" anchor="ctr"/>
                </a:tc>
                <a:tc>
                  <a:txBody>
                    <a:bodyPr/>
                    <a:lstStyle/>
                    <a:p>
                      <a:pPr algn="l"/>
                      <a:r>
                        <a:rPr lang="en-US" sz="1500" b="1" u="none" strike="noStrike">
                          <a:solidFill>
                            <a:srgbClr val="000000"/>
                          </a:solidFill>
                          <a:effectLst/>
                          <a:hlinkClick r:id="rId8">
                            <a:extLst>
                              <a:ext uri="{A12FA001-AC4F-418D-AE19-62706E023703}">
                                <ahyp:hlinkClr xmlns:ahyp="http://schemas.microsoft.com/office/drawing/2018/hyperlinkcolor" val="tx"/>
                              </a:ext>
                            </a:extLst>
                          </a:hlinkClick>
                        </a:rPr>
                        <a:t>AEP</a:t>
                      </a:r>
                      <a:endParaRPr lang="en-US" sz="1500">
                        <a:solidFill>
                          <a:srgbClr val="000000"/>
                        </a:solidFill>
                        <a:effectLst/>
                      </a:endParaRPr>
                    </a:p>
                  </a:txBody>
                  <a:tcPr marL="77579" marR="77579" marT="38790" marB="38790" anchor="ctr"/>
                </a:tc>
                <a:tc>
                  <a:txBody>
                    <a:bodyPr/>
                    <a:lstStyle/>
                    <a:p>
                      <a:r>
                        <a:rPr lang="en-US" sz="1500">
                          <a:effectLst/>
                        </a:rPr>
                        <a:t>4.67%</a:t>
                      </a:r>
                    </a:p>
                  </a:txBody>
                  <a:tcPr marL="77579" marR="77579" marT="38790" marB="38790" anchor="ctr"/>
                </a:tc>
                <a:extLst>
                  <a:ext uri="{0D108BD9-81ED-4DB2-BD59-A6C34878D82A}">
                    <a16:rowId xmlns:a16="http://schemas.microsoft.com/office/drawing/2014/main" val="2053417712"/>
                  </a:ext>
                </a:extLst>
              </a:tr>
              <a:tr h="351331">
                <a:tc>
                  <a:txBody>
                    <a:bodyPr/>
                    <a:lstStyle/>
                    <a:p>
                      <a:pPr algn="l"/>
                      <a:r>
                        <a:rPr lang="en-US" sz="1500">
                          <a:effectLst/>
                        </a:rPr>
                        <a:t>Sempra Energy</a:t>
                      </a:r>
                    </a:p>
                  </a:txBody>
                  <a:tcPr marL="77579" marR="77579" marT="38790" marB="38790" anchor="ctr"/>
                </a:tc>
                <a:tc>
                  <a:txBody>
                    <a:bodyPr/>
                    <a:lstStyle/>
                    <a:p>
                      <a:pPr algn="l"/>
                      <a:r>
                        <a:rPr lang="en-US" sz="1500" b="1" u="none" strike="noStrike">
                          <a:solidFill>
                            <a:srgbClr val="000000"/>
                          </a:solidFill>
                          <a:effectLst/>
                          <a:hlinkClick r:id="rId9">
                            <a:extLst>
                              <a:ext uri="{A12FA001-AC4F-418D-AE19-62706E023703}">
                                <ahyp:hlinkClr xmlns:ahyp="http://schemas.microsoft.com/office/drawing/2018/hyperlinkcolor" val="tx"/>
                              </a:ext>
                            </a:extLst>
                          </a:hlinkClick>
                        </a:rPr>
                        <a:t>SRE</a:t>
                      </a:r>
                      <a:endParaRPr lang="en-US" sz="1500">
                        <a:solidFill>
                          <a:srgbClr val="000000"/>
                        </a:solidFill>
                        <a:effectLst/>
                      </a:endParaRPr>
                    </a:p>
                  </a:txBody>
                  <a:tcPr marL="77579" marR="77579" marT="38790" marB="38790" anchor="ctr"/>
                </a:tc>
                <a:tc>
                  <a:txBody>
                    <a:bodyPr/>
                    <a:lstStyle/>
                    <a:p>
                      <a:r>
                        <a:rPr lang="en-US" sz="1500">
                          <a:effectLst/>
                        </a:rPr>
                        <a:t>4.35%</a:t>
                      </a:r>
                    </a:p>
                  </a:txBody>
                  <a:tcPr marL="77579" marR="77579" marT="38790" marB="38790" anchor="ctr"/>
                </a:tc>
                <a:extLst>
                  <a:ext uri="{0D108BD9-81ED-4DB2-BD59-A6C34878D82A}">
                    <a16:rowId xmlns:a16="http://schemas.microsoft.com/office/drawing/2014/main" val="3532901614"/>
                  </a:ext>
                </a:extLst>
              </a:tr>
              <a:tr h="351331">
                <a:tc>
                  <a:txBody>
                    <a:bodyPr/>
                    <a:lstStyle/>
                    <a:p>
                      <a:pPr algn="l"/>
                      <a:r>
                        <a:rPr lang="en-US" sz="1500">
                          <a:effectLst/>
                        </a:rPr>
                        <a:t>Xcel Energy Inc</a:t>
                      </a:r>
                    </a:p>
                  </a:txBody>
                  <a:tcPr marL="77579" marR="77579" marT="38790" marB="38790" anchor="ctr"/>
                </a:tc>
                <a:tc>
                  <a:txBody>
                    <a:bodyPr/>
                    <a:lstStyle/>
                    <a:p>
                      <a:pPr algn="l"/>
                      <a:r>
                        <a:rPr lang="en-US" sz="1500" b="1" u="none" strike="noStrike">
                          <a:solidFill>
                            <a:srgbClr val="000000"/>
                          </a:solidFill>
                          <a:effectLst/>
                          <a:hlinkClick r:id="rId10">
                            <a:extLst>
                              <a:ext uri="{A12FA001-AC4F-418D-AE19-62706E023703}">
                                <ahyp:hlinkClr xmlns:ahyp="http://schemas.microsoft.com/office/drawing/2018/hyperlinkcolor" val="tx"/>
                              </a:ext>
                            </a:extLst>
                          </a:hlinkClick>
                        </a:rPr>
                        <a:t>XEL</a:t>
                      </a:r>
                      <a:endParaRPr lang="en-US" sz="1500">
                        <a:solidFill>
                          <a:srgbClr val="000000"/>
                        </a:solidFill>
                        <a:effectLst/>
                      </a:endParaRPr>
                    </a:p>
                  </a:txBody>
                  <a:tcPr marL="77579" marR="77579" marT="38790" marB="38790" anchor="ctr"/>
                </a:tc>
                <a:tc>
                  <a:txBody>
                    <a:bodyPr/>
                    <a:lstStyle/>
                    <a:p>
                      <a:r>
                        <a:rPr lang="en-US" sz="1500">
                          <a:effectLst/>
                        </a:rPr>
                        <a:t>3.86%</a:t>
                      </a:r>
                    </a:p>
                  </a:txBody>
                  <a:tcPr marL="77579" marR="77579" marT="38790" marB="38790" anchor="ctr"/>
                </a:tc>
                <a:extLst>
                  <a:ext uri="{0D108BD9-81ED-4DB2-BD59-A6C34878D82A}">
                    <a16:rowId xmlns:a16="http://schemas.microsoft.com/office/drawing/2014/main" val="944034304"/>
                  </a:ext>
                </a:extLst>
              </a:tr>
              <a:tr h="582420">
                <a:tc>
                  <a:txBody>
                    <a:bodyPr/>
                    <a:lstStyle/>
                    <a:p>
                      <a:pPr algn="l"/>
                      <a:r>
                        <a:rPr lang="en-US" sz="1500">
                          <a:effectLst/>
                        </a:rPr>
                        <a:t>American Water Works Co Inc</a:t>
                      </a:r>
                    </a:p>
                  </a:txBody>
                  <a:tcPr marL="77579" marR="77579" marT="38790" marB="38790" anchor="ctr"/>
                </a:tc>
                <a:tc>
                  <a:txBody>
                    <a:bodyPr/>
                    <a:lstStyle/>
                    <a:p>
                      <a:pPr algn="l"/>
                      <a:r>
                        <a:rPr lang="en-US" sz="1500" b="1" u="none" strike="noStrike">
                          <a:solidFill>
                            <a:srgbClr val="000000"/>
                          </a:solidFill>
                          <a:effectLst/>
                          <a:hlinkClick r:id="rId11">
                            <a:extLst>
                              <a:ext uri="{A12FA001-AC4F-418D-AE19-62706E023703}">
                                <ahyp:hlinkClr xmlns:ahyp="http://schemas.microsoft.com/office/drawing/2018/hyperlinkcolor" val="tx"/>
                              </a:ext>
                            </a:extLst>
                          </a:hlinkClick>
                        </a:rPr>
                        <a:t>AWK</a:t>
                      </a:r>
                      <a:endParaRPr lang="en-US" sz="1500">
                        <a:solidFill>
                          <a:srgbClr val="000000"/>
                        </a:solidFill>
                        <a:effectLst/>
                      </a:endParaRPr>
                    </a:p>
                  </a:txBody>
                  <a:tcPr marL="77579" marR="77579" marT="38790" marB="38790" anchor="ctr"/>
                </a:tc>
                <a:tc>
                  <a:txBody>
                    <a:bodyPr/>
                    <a:lstStyle/>
                    <a:p>
                      <a:r>
                        <a:rPr lang="en-US" sz="1500">
                          <a:effectLst/>
                        </a:rPr>
                        <a:t>3.45%</a:t>
                      </a:r>
                    </a:p>
                  </a:txBody>
                  <a:tcPr marL="77579" marR="77579" marT="38790" marB="38790" anchor="ctr"/>
                </a:tc>
                <a:extLst>
                  <a:ext uri="{0D108BD9-81ED-4DB2-BD59-A6C34878D82A}">
                    <a16:rowId xmlns:a16="http://schemas.microsoft.com/office/drawing/2014/main" val="1905502214"/>
                  </a:ext>
                </a:extLst>
              </a:tr>
              <a:tr h="582420">
                <a:tc>
                  <a:txBody>
                    <a:bodyPr/>
                    <a:lstStyle/>
                    <a:p>
                      <a:pPr algn="l"/>
                      <a:r>
                        <a:rPr lang="en-US" sz="1500">
                          <a:effectLst/>
                        </a:rPr>
                        <a:t>Public Service Enterprise Group Inc</a:t>
                      </a:r>
                    </a:p>
                  </a:txBody>
                  <a:tcPr marL="77579" marR="77579" marT="38790" marB="38790" anchor="ctr"/>
                </a:tc>
                <a:tc>
                  <a:txBody>
                    <a:bodyPr/>
                    <a:lstStyle/>
                    <a:p>
                      <a:pPr algn="l"/>
                      <a:r>
                        <a:rPr lang="en-US" sz="1500" b="1" u="none" strike="noStrike">
                          <a:solidFill>
                            <a:srgbClr val="000000"/>
                          </a:solidFill>
                          <a:effectLst/>
                          <a:hlinkClick r:id="rId12">
                            <a:extLst>
                              <a:ext uri="{A12FA001-AC4F-418D-AE19-62706E023703}">
                                <ahyp:hlinkClr xmlns:ahyp="http://schemas.microsoft.com/office/drawing/2018/hyperlinkcolor" val="tx"/>
                              </a:ext>
                            </a:extLst>
                          </a:hlinkClick>
                        </a:rPr>
                        <a:t>PEG</a:t>
                      </a:r>
                      <a:endParaRPr lang="en-US" sz="1500">
                        <a:solidFill>
                          <a:srgbClr val="000000"/>
                        </a:solidFill>
                        <a:effectLst/>
                      </a:endParaRPr>
                    </a:p>
                  </a:txBody>
                  <a:tcPr marL="77579" marR="77579" marT="38790" marB="38790" anchor="ctr"/>
                </a:tc>
                <a:tc>
                  <a:txBody>
                    <a:bodyPr/>
                    <a:lstStyle/>
                    <a:p>
                      <a:r>
                        <a:rPr lang="en-US" sz="1500" dirty="0">
                          <a:effectLst/>
                        </a:rPr>
                        <a:t>3.37%</a:t>
                      </a:r>
                    </a:p>
                  </a:txBody>
                  <a:tcPr marL="77579" marR="77579" marT="38790" marB="38790" anchor="ctr"/>
                </a:tc>
                <a:extLst>
                  <a:ext uri="{0D108BD9-81ED-4DB2-BD59-A6C34878D82A}">
                    <a16:rowId xmlns:a16="http://schemas.microsoft.com/office/drawing/2014/main" val="3584895515"/>
                  </a:ext>
                </a:extLst>
              </a:tr>
            </a:tbl>
          </a:graphicData>
        </a:graphic>
      </p:graphicFrame>
    </p:spTree>
    <p:extLst>
      <p:ext uri="{BB962C8B-B14F-4D97-AF65-F5344CB8AC3E}">
        <p14:creationId xmlns:p14="http://schemas.microsoft.com/office/powerpoint/2010/main" val="3985849784"/>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1BBCEF-22B1-8941-89D0-21D5DF495DFF}"/>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(45.68%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E3C2853C-175A-99F0-E162-84B6F3851DC4}"/>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Real estate</a:t>
            </a:r>
          </a:p>
        </p:txBody>
      </p:sp>
      <p:graphicFrame>
        <p:nvGraphicFramePr>
          <p:cNvPr id="8" name="Content Placeholder 3">
            <a:extLst>
              <a:ext uri="{FF2B5EF4-FFF2-40B4-BE49-F238E27FC236}">
                <a16:creationId xmlns:a16="http://schemas.microsoft.com/office/drawing/2014/main" id="{1E7E11F3-209E-9848-A256-076CFA61AF0B}"/>
              </a:ext>
            </a:extLst>
          </p:cNvPr>
          <p:cNvGraphicFramePr>
            <a:graphicFrameLocks/>
          </p:cNvGraphicFramePr>
          <p:nvPr>
            <p:extLst>
              <p:ext uri="{D42A27DB-BD31-4B8C-83A1-F6EECF244321}">
                <p14:modId xmlns:p14="http://schemas.microsoft.com/office/powerpoint/2010/main" val="3802245033"/>
              </p:ext>
            </p:extLst>
          </p:nvPr>
        </p:nvGraphicFramePr>
        <p:xfrm>
          <a:off x="1656348" y="1137621"/>
          <a:ext cx="5037662" cy="4577301"/>
        </p:xfrm>
        <a:graphic>
          <a:graphicData uri="http://schemas.openxmlformats.org/drawingml/2006/table">
            <a:tbl>
              <a:tblPr firstRow="1" bandRow="1">
                <a:tableStyleId>{793D81CF-94F2-401A-BA57-92F5A7B2D0C5}</a:tableStyleId>
              </a:tblPr>
              <a:tblGrid>
                <a:gridCol w="2242604">
                  <a:extLst>
                    <a:ext uri="{9D8B030D-6E8A-4147-A177-3AD203B41FA5}">
                      <a16:colId xmlns:a16="http://schemas.microsoft.com/office/drawing/2014/main" val="1848613804"/>
                    </a:ext>
                  </a:extLst>
                </a:gridCol>
                <a:gridCol w="1318625">
                  <a:extLst>
                    <a:ext uri="{9D8B030D-6E8A-4147-A177-3AD203B41FA5}">
                      <a16:colId xmlns:a16="http://schemas.microsoft.com/office/drawing/2014/main" val="2612497892"/>
                    </a:ext>
                  </a:extLst>
                </a:gridCol>
                <a:gridCol w="1476433">
                  <a:extLst>
                    <a:ext uri="{9D8B030D-6E8A-4147-A177-3AD203B41FA5}">
                      <a16:colId xmlns:a16="http://schemas.microsoft.com/office/drawing/2014/main" val="56326310"/>
                    </a:ext>
                  </a:extLst>
                </a:gridCol>
              </a:tblGrid>
              <a:tr h="352007">
                <a:tc>
                  <a:txBody>
                    <a:bodyPr/>
                    <a:lstStyle/>
                    <a:p>
                      <a:pPr algn="l"/>
                      <a:r>
                        <a:rPr lang="en-US" sz="1500" b="0">
                          <a:effectLst/>
                        </a:rPr>
                        <a:t>Name</a:t>
                      </a:r>
                    </a:p>
                  </a:txBody>
                  <a:tcPr marL="73394" marR="73394" marT="45871" marB="45871" anchor="ctr"/>
                </a:tc>
                <a:tc>
                  <a:txBody>
                    <a:bodyPr/>
                    <a:lstStyle/>
                    <a:p>
                      <a:pPr algn="l"/>
                      <a:r>
                        <a:rPr lang="en-US" sz="1500" b="0">
                          <a:effectLst/>
                        </a:rPr>
                        <a:t>Symbol</a:t>
                      </a:r>
                    </a:p>
                  </a:txBody>
                  <a:tcPr marL="73394" marR="73394" marT="45871" marB="45871" anchor="ctr"/>
                </a:tc>
                <a:tc>
                  <a:txBody>
                    <a:bodyPr/>
                    <a:lstStyle/>
                    <a:p>
                      <a:r>
                        <a:rPr lang="en-US" sz="1500" b="0">
                          <a:effectLst/>
                        </a:rPr>
                        <a:t>% Assets</a:t>
                      </a:r>
                    </a:p>
                  </a:txBody>
                  <a:tcPr marL="73394" marR="73394" marT="45871" marB="45871" anchor="ctr"/>
                </a:tc>
                <a:extLst>
                  <a:ext uri="{0D108BD9-81ED-4DB2-BD59-A6C34878D82A}">
                    <a16:rowId xmlns:a16="http://schemas.microsoft.com/office/drawing/2014/main" val="996440105"/>
                  </a:ext>
                </a:extLst>
              </a:tr>
              <a:tr h="555835">
                <a:tc>
                  <a:txBody>
                    <a:bodyPr/>
                    <a:lstStyle/>
                    <a:p>
                      <a:pPr algn="l"/>
                      <a:r>
                        <a:rPr lang="en-US" sz="1500">
                          <a:effectLst/>
                        </a:rPr>
                        <a:t>Vanguard Real Estate II Index</a:t>
                      </a:r>
                    </a:p>
                  </a:txBody>
                  <a:tcPr marL="73394" marR="73394" marT="36697" marB="36697" anchor="ctr"/>
                </a:tc>
                <a:tc>
                  <a:txBody>
                    <a:bodyPr/>
                    <a:lstStyle/>
                    <a:p>
                      <a:pPr algn="l"/>
                      <a:r>
                        <a:rPr lang="en-US" sz="1500" b="1" u="none" strike="noStrike">
                          <a:solidFill>
                            <a:srgbClr val="000000"/>
                          </a:solidFill>
                          <a:effectLst/>
                          <a:hlinkClick r:id="rId3">
                            <a:extLst>
                              <a:ext uri="{A12FA001-AC4F-418D-AE19-62706E023703}">
                                <ahyp:hlinkClr xmlns:ahyp="http://schemas.microsoft.com/office/drawing/2018/hyperlinkcolor" val="tx"/>
                              </a:ext>
                            </a:extLst>
                          </a:hlinkClick>
                        </a:rPr>
                        <a:t>VRTPX</a:t>
                      </a:r>
                      <a:endParaRPr lang="en-US" sz="1500">
                        <a:solidFill>
                          <a:srgbClr val="000000"/>
                        </a:solidFill>
                        <a:effectLst/>
                      </a:endParaRPr>
                    </a:p>
                  </a:txBody>
                  <a:tcPr marL="73394" marR="73394" marT="36697" marB="36697" anchor="ctr"/>
                </a:tc>
                <a:tc>
                  <a:txBody>
                    <a:bodyPr/>
                    <a:lstStyle/>
                    <a:p>
                      <a:r>
                        <a:rPr lang="en-US" sz="1500">
                          <a:effectLst/>
                        </a:rPr>
                        <a:t>11.53%</a:t>
                      </a:r>
                    </a:p>
                  </a:txBody>
                  <a:tcPr marL="73394" marR="73394" marT="36697" marB="36697" anchor="ctr"/>
                </a:tc>
                <a:extLst>
                  <a:ext uri="{0D108BD9-81ED-4DB2-BD59-A6C34878D82A}">
                    <a16:rowId xmlns:a16="http://schemas.microsoft.com/office/drawing/2014/main" val="4013700791"/>
                  </a:ext>
                </a:extLst>
              </a:tr>
              <a:tr h="333659">
                <a:tc>
                  <a:txBody>
                    <a:bodyPr/>
                    <a:lstStyle/>
                    <a:p>
                      <a:pPr algn="l"/>
                      <a:r>
                        <a:rPr lang="en-US" sz="1500">
                          <a:effectLst/>
                        </a:rPr>
                        <a:t>American Tower Corp</a:t>
                      </a:r>
                    </a:p>
                  </a:txBody>
                  <a:tcPr marL="73394" marR="73394" marT="36697" marB="36697" anchor="ctr"/>
                </a:tc>
                <a:tc>
                  <a:txBody>
                    <a:bodyPr/>
                    <a:lstStyle/>
                    <a:p>
                      <a:pPr algn="l"/>
                      <a:r>
                        <a:rPr lang="en-US" sz="1500" b="1" u="none" strike="noStrike">
                          <a:solidFill>
                            <a:srgbClr val="000000"/>
                          </a:solidFill>
                          <a:effectLst/>
                          <a:hlinkClick r:id="rId4">
                            <a:extLst>
                              <a:ext uri="{A12FA001-AC4F-418D-AE19-62706E023703}">
                                <ahyp:hlinkClr xmlns:ahyp="http://schemas.microsoft.com/office/drawing/2018/hyperlinkcolor" val="tx"/>
                              </a:ext>
                            </a:extLst>
                          </a:hlinkClick>
                        </a:rPr>
                        <a:t>AMT</a:t>
                      </a:r>
                      <a:endParaRPr lang="en-US" sz="1500">
                        <a:solidFill>
                          <a:srgbClr val="000000"/>
                        </a:solidFill>
                        <a:effectLst/>
                      </a:endParaRPr>
                    </a:p>
                  </a:txBody>
                  <a:tcPr marL="73394" marR="73394" marT="36697" marB="36697" anchor="ctr"/>
                </a:tc>
                <a:tc>
                  <a:txBody>
                    <a:bodyPr/>
                    <a:lstStyle/>
                    <a:p>
                      <a:r>
                        <a:rPr lang="en-US" sz="1500">
                          <a:effectLst/>
                        </a:rPr>
                        <a:t>7.49%</a:t>
                      </a:r>
                    </a:p>
                  </a:txBody>
                  <a:tcPr marL="73394" marR="73394" marT="36697" marB="36697" anchor="ctr"/>
                </a:tc>
                <a:extLst>
                  <a:ext uri="{0D108BD9-81ED-4DB2-BD59-A6C34878D82A}">
                    <a16:rowId xmlns:a16="http://schemas.microsoft.com/office/drawing/2014/main" val="3895298108"/>
                  </a:ext>
                </a:extLst>
              </a:tr>
              <a:tr h="333659">
                <a:tc>
                  <a:txBody>
                    <a:bodyPr/>
                    <a:lstStyle/>
                    <a:p>
                      <a:pPr algn="l"/>
                      <a:r>
                        <a:rPr lang="en-US" sz="1500">
                          <a:effectLst/>
                        </a:rPr>
                        <a:t>Prologis Inc</a:t>
                      </a:r>
                    </a:p>
                  </a:txBody>
                  <a:tcPr marL="73394" marR="73394" marT="36697" marB="36697" anchor="ctr"/>
                </a:tc>
                <a:tc>
                  <a:txBody>
                    <a:bodyPr/>
                    <a:lstStyle/>
                    <a:p>
                      <a:pPr algn="l"/>
                      <a:r>
                        <a:rPr lang="en-US" sz="1500" b="1" u="none" strike="noStrike">
                          <a:solidFill>
                            <a:srgbClr val="000000"/>
                          </a:solidFill>
                          <a:effectLst/>
                          <a:hlinkClick r:id="rId5">
                            <a:extLst>
                              <a:ext uri="{A12FA001-AC4F-418D-AE19-62706E023703}">
                                <ahyp:hlinkClr xmlns:ahyp="http://schemas.microsoft.com/office/drawing/2018/hyperlinkcolor" val="tx"/>
                              </a:ext>
                            </a:extLst>
                          </a:hlinkClick>
                        </a:rPr>
                        <a:t>PLD</a:t>
                      </a:r>
                      <a:endParaRPr lang="en-US" sz="1500">
                        <a:solidFill>
                          <a:srgbClr val="000000"/>
                        </a:solidFill>
                        <a:effectLst/>
                      </a:endParaRPr>
                    </a:p>
                  </a:txBody>
                  <a:tcPr marL="73394" marR="73394" marT="36697" marB="36697" anchor="ctr"/>
                </a:tc>
                <a:tc>
                  <a:txBody>
                    <a:bodyPr/>
                    <a:lstStyle/>
                    <a:p>
                      <a:r>
                        <a:rPr lang="en-US" sz="1500">
                          <a:effectLst/>
                        </a:rPr>
                        <a:t>5.62%</a:t>
                      </a:r>
                    </a:p>
                  </a:txBody>
                  <a:tcPr marL="73394" marR="73394" marT="36697" marB="36697" anchor="ctr"/>
                </a:tc>
                <a:extLst>
                  <a:ext uri="{0D108BD9-81ED-4DB2-BD59-A6C34878D82A}">
                    <a16:rowId xmlns:a16="http://schemas.microsoft.com/office/drawing/2014/main" val="915121268"/>
                  </a:ext>
                </a:extLst>
              </a:tr>
              <a:tr h="555835">
                <a:tc>
                  <a:txBody>
                    <a:bodyPr/>
                    <a:lstStyle/>
                    <a:p>
                      <a:pPr algn="l"/>
                      <a:r>
                        <a:rPr lang="en-US" sz="1500">
                          <a:effectLst/>
                        </a:rPr>
                        <a:t>Crown Castle International Corp</a:t>
                      </a:r>
                    </a:p>
                  </a:txBody>
                  <a:tcPr marL="73394" marR="73394" marT="36697" marB="36697" anchor="ctr"/>
                </a:tc>
                <a:tc>
                  <a:txBody>
                    <a:bodyPr/>
                    <a:lstStyle/>
                    <a:p>
                      <a:pPr algn="l"/>
                      <a:r>
                        <a:rPr lang="en-US" sz="1500" b="1" u="none" strike="noStrike">
                          <a:solidFill>
                            <a:srgbClr val="000000"/>
                          </a:solidFill>
                          <a:effectLst/>
                          <a:hlinkClick r:id="rId6">
                            <a:extLst>
                              <a:ext uri="{A12FA001-AC4F-418D-AE19-62706E023703}">
                                <ahyp:hlinkClr xmlns:ahyp="http://schemas.microsoft.com/office/drawing/2018/hyperlinkcolor" val="tx"/>
                              </a:ext>
                            </a:extLst>
                          </a:hlinkClick>
                        </a:rPr>
                        <a:t>CCI</a:t>
                      </a:r>
                      <a:endParaRPr lang="en-US" sz="1500">
                        <a:solidFill>
                          <a:srgbClr val="000000"/>
                        </a:solidFill>
                        <a:effectLst/>
                      </a:endParaRPr>
                    </a:p>
                  </a:txBody>
                  <a:tcPr marL="73394" marR="73394" marT="36697" marB="36697" anchor="ctr"/>
                </a:tc>
                <a:tc>
                  <a:txBody>
                    <a:bodyPr/>
                    <a:lstStyle/>
                    <a:p>
                      <a:r>
                        <a:rPr lang="en-US" sz="1500">
                          <a:effectLst/>
                        </a:rPr>
                        <a:t>4.69%</a:t>
                      </a:r>
                    </a:p>
                  </a:txBody>
                  <a:tcPr marL="73394" marR="73394" marT="36697" marB="36697" anchor="ctr"/>
                </a:tc>
                <a:extLst>
                  <a:ext uri="{0D108BD9-81ED-4DB2-BD59-A6C34878D82A}">
                    <a16:rowId xmlns:a16="http://schemas.microsoft.com/office/drawing/2014/main" val="2466203039"/>
                  </a:ext>
                </a:extLst>
              </a:tr>
              <a:tr h="333659">
                <a:tc>
                  <a:txBody>
                    <a:bodyPr/>
                    <a:lstStyle/>
                    <a:p>
                      <a:pPr algn="l"/>
                      <a:r>
                        <a:rPr lang="en-US" sz="1500">
                          <a:effectLst/>
                        </a:rPr>
                        <a:t>Equinix Inc</a:t>
                      </a:r>
                    </a:p>
                  </a:txBody>
                  <a:tcPr marL="73394" marR="73394" marT="36697" marB="36697" anchor="ctr"/>
                </a:tc>
                <a:tc>
                  <a:txBody>
                    <a:bodyPr/>
                    <a:lstStyle/>
                    <a:p>
                      <a:pPr algn="l"/>
                      <a:r>
                        <a:rPr lang="en-US" sz="1500" b="1" u="none" strike="noStrike">
                          <a:solidFill>
                            <a:srgbClr val="000000"/>
                          </a:solidFill>
                          <a:effectLst/>
                          <a:hlinkClick r:id="rId7">
                            <a:extLst>
                              <a:ext uri="{A12FA001-AC4F-418D-AE19-62706E023703}">
                                <ahyp:hlinkClr xmlns:ahyp="http://schemas.microsoft.com/office/drawing/2018/hyperlinkcolor" val="tx"/>
                              </a:ext>
                            </a:extLst>
                          </a:hlinkClick>
                        </a:rPr>
                        <a:t>EQIX</a:t>
                      </a:r>
                      <a:endParaRPr lang="en-US" sz="1500">
                        <a:solidFill>
                          <a:srgbClr val="000000"/>
                        </a:solidFill>
                        <a:effectLst/>
                      </a:endParaRPr>
                    </a:p>
                  </a:txBody>
                  <a:tcPr marL="73394" marR="73394" marT="36697" marB="36697" anchor="ctr"/>
                </a:tc>
                <a:tc>
                  <a:txBody>
                    <a:bodyPr/>
                    <a:lstStyle/>
                    <a:p>
                      <a:r>
                        <a:rPr lang="en-US" sz="1500">
                          <a:effectLst/>
                        </a:rPr>
                        <a:t>4.23%</a:t>
                      </a:r>
                    </a:p>
                  </a:txBody>
                  <a:tcPr marL="73394" marR="73394" marT="36697" marB="36697" anchor="ctr"/>
                </a:tc>
                <a:extLst>
                  <a:ext uri="{0D108BD9-81ED-4DB2-BD59-A6C34878D82A}">
                    <a16:rowId xmlns:a16="http://schemas.microsoft.com/office/drawing/2014/main" val="1109813776"/>
                  </a:ext>
                </a:extLst>
              </a:tr>
              <a:tr h="333659">
                <a:tc>
                  <a:txBody>
                    <a:bodyPr/>
                    <a:lstStyle/>
                    <a:p>
                      <a:pPr algn="l"/>
                      <a:r>
                        <a:rPr lang="en-US" sz="1500">
                          <a:effectLst/>
                        </a:rPr>
                        <a:t>Public Storage</a:t>
                      </a:r>
                    </a:p>
                  </a:txBody>
                  <a:tcPr marL="73394" marR="73394" marT="36697" marB="36697" anchor="ctr"/>
                </a:tc>
                <a:tc>
                  <a:txBody>
                    <a:bodyPr/>
                    <a:lstStyle/>
                    <a:p>
                      <a:pPr algn="l"/>
                      <a:r>
                        <a:rPr lang="en-US" sz="1500" b="1" u="none" strike="noStrike">
                          <a:solidFill>
                            <a:srgbClr val="000000"/>
                          </a:solidFill>
                          <a:effectLst/>
                          <a:hlinkClick r:id="rId8">
                            <a:extLst>
                              <a:ext uri="{A12FA001-AC4F-418D-AE19-62706E023703}">
                                <ahyp:hlinkClr xmlns:ahyp="http://schemas.microsoft.com/office/drawing/2018/hyperlinkcolor" val="tx"/>
                              </a:ext>
                            </a:extLst>
                          </a:hlinkClick>
                        </a:rPr>
                        <a:t>PSA</a:t>
                      </a:r>
                      <a:endParaRPr lang="en-US" sz="1500">
                        <a:solidFill>
                          <a:srgbClr val="000000"/>
                        </a:solidFill>
                        <a:effectLst/>
                      </a:endParaRPr>
                    </a:p>
                  </a:txBody>
                  <a:tcPr marL="73394" marR="73394" marT="36697" marB="36697" anchor="ctr"/>
                </a:tc>
                <a:tc>
                  <a:txBody>
                    <a:bodyPr/>
                    <a:lstStyle/>
                    <a:p>
                      <a:r>
                        <a:rPr lang="en-US" sz="1500">
                          <a:effectLst/>
                        </a:rPr>
                        <a:t>2.87%</a:t>
                      </a:r>
                    </a:p>
                  </a:txBody>
                  <a:tcPr marL="73394" marR="73394" marT="36697" marB="36697" anchor="ctr"/>
                </a:tc>
                <a:extLst>
                  <a:ext uri="{0D108BD9-81ED-4DB2-BD59-A6C34878D82A}">
                    <a16:rowId xmlns:a16="http://schemas.microsoft.com/office/drawing/2014/main" val="1946749415"/>
                  </a:ext>
                </a:extLst>
              </a:tr>
              <a:tr h="333659">
                <a:tc>
                  <a:txBody>
                    <a:bodyPr/>
                    <a:lstStyle/>
                    <a:p>
                      <a:pPr algn="l"/>
                      <a:r>
                        <a:rPr lang="en-US" sz="1500">
                          <a:effectLst/>
                        </a:rPr>
                        <a:t>Digital Realty Trust Inc</a:t>
                      </a:r>
                    </a:p>
                  </a:txBody>
                  <a:tcPr marL="73394" marR="73394" marT="36697" marB="36697" anchor="ctr"/>
                </a:tc>
                <a:tc>
                  <a:txBody>
                    <a:bodyPr/>
                    <a:lstStyle/>
                    <a:p>
                      <a:pPr algn="l"/>
                      <a:r>
                        <a:rPr lang="en-US" sz="1500" b="1" u="none" strike="noStrike">
                          <a:solidFill>
                            <a:srgbClr val="000000"/>
                          </a:solidFill>
                          <a:effectLst/>
                          <a:hlinkClick r:id="rId9">
                            <a:extLst>
                              <a:ext uri="{A12FA001-AC4F-418D-AE19-62706E023703}">
                                <ahyp:hlinkClr xmlns:ahyp="http://schemas.microsoft.com/office/drawing/2018/hyperlinkcolor" val="tx"/>
                              </a:ext>
                            </a:extLst>
                          </a:hlinkClick>
                        </a:rPr>
                        <a:t>DLR</a:t>
                      </a:r>
                      <a:endParaRPr lang="en-US" sz="1500">
                        <a:solidFill>
                          <a:srgbClr val="000000"/>
                        </a:solidFill>
                        <a:effectLst/>
                      </a:endParaRPr>
                    </a:p>
                  </a:txBody>
                  <a:tcPr marL="73394" marR="73394" marT="36697" marB="36697" anchor="ctr"/>
                </a:tc>
                <a:tc>
                  <a:txBody>
                    <a:bodyPr/>
                    <a:lstStyle/>
                    <a:p>
                      <a:r>
                        <a:rPr lang="en-US" sz="1500">
                          <a:effectLst/>
                        </a:rPr>
                        <a:t>2.55%</a:t>
                      </a:r>
                    </a:p>
                  </a:txBody>
                  <a:tcPr marL="73394" marR="73394" marT="36697" marB="36697" anchor="ctr"/>
                </a:tc>
                <a:extLst>
                  <a:ext uri="{0D108BD9-81ED-4DB2-BD59-A6C34878D82A}">
                    <a16:rowId xmlns:a16="http://schemas.microsoft.com/office/drawing/2014/main" val="3188711862"/>
                  </a:ext>
                </a:extLst>
              </a:tr>
              <a:tr h="555835">
                <a:tc>
                  <a:txBody>
                    <a:bodyPr/>
                    <a:lstStyle/>
                    <a:p>
                      <a:pPr algn="l"/>
                      <a:r>
                        <a:rPr lang="en-US" sz="1500">
                          <a:effectLst/>
                        </a:rPr>
                        <a:t>Simon Property Group Inc</a:t>
                      </a:r>
                    </a:p>
                  </a:txBody>
                  <a:tcPr marL="73394" marR="73394" marT="36697" marB="36697" anchor="ctr"/>
                </a:tc>
                <a:tc>
                  <a:txBody>
                    <a:bodyPr/>
                    <a:lstStyle/>
                    <a:p>
                      <a:pPr algn="l"/>
                      <a:r>
                        <a:rPr lang="en-US" sz="1500" b="1" u="none" strike="noStrike">
                          <a:solidFill>
                            <a:srgbClr val="000000"/>
                          </a:solidFill>
                          <a:effectLst/>
                          <a:hlinkClick r:id="rId10">
                            <a:extLst>
                              <a:ext uri="{A12FA001-AC4F-418D-AE19-62706E023703}">
                                <ahyp:hlinkClr xmlns:ahyp="http://schemas.microsoft.com/office/drawing/2018/hyperlinkcolor" val="tx"/>
                              </a:ext>
                            </a:extLst>
                          </a:hlinkClick>
                        </a:rPr>
                        <a:t>SPG</a:t>
                      </a:r>
                      <a:endParaRPr lang="en-US" sz="1500">
                        <a:solidFill>
                          <a:srgbClr val="000000"/>
                        </a:solidFill>
                        <a:effectLst/>
                      </a:endParaRPr>
                    </a:p>
                  </a:txBody>
                  <a:tcPr marL="73394" marR="73394" marT="36697" marB="36697" anchor="ctr"/>
                </a:tc>
                <a:tc>
                  <a:txBody>
                    <a:bodyPr/>
                    <a:lstStyle/>
                    <a:p>
                      <a:r>
                        <a:rPr lang="en-US" sz="1500">
                          <a:effectLst/>
                        </a:rPr>
                        <a:t>2.43%</a:t>
                      </a:r>
                    </a:p>
                  </a:txBody>
                  <a:tcPr marL="73394" marR="73394" marT="36697" marB="36697" anchor="ctr"/>
                </a:tc>
                <a:extLst>
                  <a:ext uri="{0D108BD9-81ED-4DB2-BD59-A6C34878D82A}">
                    <a16:rowId xmlns:a16="http://schemas.microsoft.com/office/drawing/2014/main" val="2931753812"/>
                  </a:ext>
                </a:extLst>
              </a:tr>
              <a:tr h="555835">
                <a:tc>
                  <a:txBody>
                    <a:bodyPr/>
                    <a:lstStyle/>
                    <a:p>
                      <a:pPr algn="l"/>
                      <a:r>
                        <a:rPr lang="en-US" sz="1500">
                          <a:effectLst/>
                        </a:rPr>
                        <a:t>SBA Communications Corp</a:t>
                      </a:r>
                    </a:p>
                  </a:txBody>
                  <a:tcPr marL="73394" marR="73394" marT="36697" marB="36697" anchor="ctr"/>
                </a:tc>
                <a:tc>
                  <a:txBody>
                    <a:bodyPr/>
                    <a:lstStyle/>
                    <a:p>
                      <a:pPr algn="l"/>
                      <a:r>
                        <a:rPr lang="en-US" sz="1500" b="1" u="none" strike="noStrike">
                          <a:solidFill>
                            <a:srgbClr val="000000"/>
                          </a:solidFill>
                          <a:effectLst/>
                          <a:hlinkClick r:id="rId11">
                            <a:extLst>
                              <a:ext uri="{A12FA001-AC4F-418D-AE19-62706E023703}">
                                <ahyp:hlinkClr xmlns:ahyp="http://schemas.microsoft.com/office/drawing/2018/hyperlinkcolor" val="tx"/>
                              </a:ext>
                            </a:extLst>
                          </a:hlinkClick>
                        </a:rPr>
                        <a:t>SBAC</a:t>
                      </a:r>
                      <a:endParaRPr lang="en-US" sz="1500">
                        <a:solidFill>
                          <a:srgbClr val="000000"/>
                        </a:solidFill>
                        <a:effectLst/>
                      </a:endParaRPr>
                    </a:p>
                  </a:txBody>
                  <a:tcPr marL="73394" marR="73394" marT="36697" marB="36697" anchor="ctr"/>
                </a:tc>
                <a:tc>
                  <a:txBody>
                    <a:bodyPr/>
                    <a:lstStyle/>
                    <a:p>
                      <a:r>
                        <a:rPr lang="en-US" sz="1500">
                          <a:effectLst/>
                        </a:rPr>
                        <a:t>2.21%</a:t>
                      </a:r>
                    </a:p>
                  </a:txBody>
                  <a:tcPr marL="73394" marR="73394" marT="36697" marB="36697" anchor="ctr"/>
                </a:tc>
                <a:extLst>
                  <a:ext uri="{0D108BD9-81ED-4DB2-BD59-A6C34878D82A}">
                    <a16:rowId xmlns:a16="http://schemas.microsoft.com/office/drawing/2014/main" val="3103180756"/>
                  </a:ext>
                </a:extLst>
              </a:tr>
              <a:tr h="333659">
                <a:tc>
                  <a:txBody>
                    <a:bodyPr/>
                    <a:lstStyle/>
                    <a:p>
                      <a:pPr algn="l"/>
                      <a:r>
                        <a:rPr lang="en-US" sz="1500">
                          <a:effectLst/>
                        </a:rPr>
                        <a:t>Welltower Inc</a:t>
                      </a:r>
                    </a:p>
                  </a:txBody>
                  <a:tcPr marL="73394" marR="73394" marT="36697" marB="36697" anchor="ctr"/>
                </a:tc>
                <a:tc>
                  <a:txBody>
                    <a:bodyPr/>
                    <a:lstStyle/>
                    <a:p>
                      <a:pPr algn="l"/>
                      <a:r>
                        <a:rPr lang="en-US" sz="1500" b="1" u="none" strike="noStrike">
                          <a:solidFill>
                            <a:srgbClr val="000000"/>
                          </a:solidFill>
                          <a:effectLst/>
                          <a:hlinkClick r:id="rId12">
                            <a:extLst>
                              <a:ext uri="{A12FA001-AC4F-418D-AE19-62706E023703}">
                                <ahyp:hlinkClr xmlns:ahyp="http://schemas.microsoft.com/office/drawing/2018/hyperlinkcolor" val="tx"/>
                              </a:ext>
                            </a:extLst>
                          </a:hlinkClick>
                        </a:rPr>
                        <a:t>WELL</a:t>
                      </a:r>
                      <a:endParaRPr lang="en-US" sz="1500">
                        <a:solidFill>
                          <a:srgbClr val="000000"/>
                        </a:solidFill>
                        <a:effectLst/>
                      </a:endParaRPr>
                    </a:p>
                  </a:txBody>
                  <a:tcPr marL="73394" marR="73394" marT="36697" marB="36697" anchor="ctr"/>
                </a:tc>
                <a:tc>
                  <a:txBody>
                    <a:bodyPr/>
                    <a:lstStyle/>
                    <a:p>
                      <a:r>
                        <a:rPr lang="en-US" sz="1500" dirty="0">
                          <a:effectLst/>
                        </a:rPr>
                        <a:t>2.06%</a:t>
                      </a:r>
                    </a:p>
                  </a:txBody>
                  <a:tcPr marL="73394" marR="73394" marT="36697" marB="36697" anchor="ctr"/>
                </a:tc>
                <a:extLst>
                  <a:ext uri="{0D108BD9-81ED-4DB2-BD59-A6C34878D82A}">
                    <a16:rowId xmlns:a16="http://schemas.microsoft.com/office/drawing/2014/main" val="1544758951"/>
                  </a:ext>
                </a:extLst>
              </a:tr>
            </a:tbl>
          </a:graphicData>
        </a:graphic>
      </p:graphicFrame>
    </p:spTree>
    <p:extLst>
      <p:ext uri="{BB962C8B-B14F-4D97-AF65-F5344CB8AC3E}">
        <p14:creationId xmlns:p14="http://schemas.microsoft.com/office/powerpoint/2010/main" val="359153382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3B1717-F226-8D44-B576-52952D997FAF}"/>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(27.37%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5117481-AD25-F26E-23FE-F424FE1F5245}"/>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S&amp;P 500</a:t>
            </a:r>
          </a:p>
        </p:txBody>
      </p:sp>
      <p:graphicFrame>
        <p:nvGraphicFramePr>
          <p:cNvPr id="8" name="Content Placeholder 3">
            <a:extLst>
              <a:ext uri="{FF2B5EF4-FFF2-40B4-BE49-F238E27FC236}">
                <a16:creationId xmlns:a16="http://schemas.microsoft.com/office/drawing/2014/main" id="{1C46E7D4-DFF3-2D4E-B03A-C7FA1047835D}"/>
              </a:ext>
            </a:extLst>
          </p:cNvPr>
          <p:cNvGraphicFramePr>
            <a:graphicFrameLocks/>
          </p:cNvGraphicFramePr>
          <p:nvPr>
            <p:extLst>
              <p:ext uri="{D42A27DB-BD31-4B8C-83A1-F6EECF244321}">
                <p14:modId xmlns:p14="http://schemas.microsoft.com/office/powerpoint/2010/main" val="3078770759"/>
              </p:ext>
            </p:extLst>
          </p:nvPr>
        </p:nvGraphicFramePr>
        <p:xfrm>
          <a:off x="1159919" y="1137621"/>
          <a:ext cx="6030522" cy="4577298"/>
        </p:xfrm>
        <a:graphic>
          <a:graphicData uri="http://schemas.openxmlformats.org/drawingml/2006/table">
            <a:tbl>
              <a:tblPr firstRow="1" bandRow="1">
                <a:tableStyleId>{793D81CF-94F2-401A-BA57-92F5A7B2D0C5}</a:tableStyleId>
              </a:tblPr>
              <a:tblGrid>
                <a:gridCol w="2628267">
                  <a:extLst>
                    <a:ext uri="{9D8B030D-6E8A-4147-A177-3AD203B41FA5}">
                      <a16:colId xmlns:a16="http://schemas.microsoft.com/office/drawing/2014/main" val="1137991356"/>
                    </a:ext>
                  </a:extLst>
                </a:gridCol>
                <a:gridCol w="1667230">
                  <a:extLst>
                    <a:ext uri="{9D8B030D-6E8A-4147-A177-3AD203B41FA5}">
                      <a16:colId xmlns:a16="http://schemas.microsoft.com/office/drawing/2014/main" val="552974169"/>
                    </a:ext>
                  </a:extLst>
                </a:gridCol>
                <a:gridCol w="1735025">
                  <a:extLst>
                    <a:ext uri="{9D8B030D-6E8A-4147-A177-3AD203B41FA5}">
                      <a16:colId xmlns:a16="http://schemas.microsoft.com/office/drawing/2014/main" val="356903274"/>
                    </a:ext>
                  </a:extLst>
                </a:gridCol>
              </a:tblGrid>
              <a:tr h="411820">
                <a:tc>
                  <a:txBody>
                    <a:bodyPr/>
                    <a:lstStyle/>
                    <a:p>
                      <a:pPr algn="l"/>
                      <a:r>
                        <a:rPr lang="en-US" sz="1700" b="0">
                          <a:effectLst/>
                        </a:rPr>
                        <a:t>Name</a:t>
                      </a:r>
                    </a:p>
                  </a:txBody>
                  <a:tcPr marL="86016" marR="86016" marT="53760" marB="53760" anchor="ctr"/>
                </a:tc>
                <a:tc>
                  <a:txBody>
                    <a:bodyPr/>
                    <a:lstStyle/>
                    <a:p>
                      <a:pPr algn="l"/>
                      <a:r>
                        <a:rPr lang="en-US" sz="1700" b="0">
                          <a:effectLst/>
                        </a:rPr>
                        <a:t>Symbol</a:t>
                      </a:r>
                    </a:p>
                  </a:txBody>
                  <a:tcPr marL="86016" marR="86016" marT="53760" marB="53760" anchor="ctr"/>
                </a:tc>
                <a:tc>
                  <a:txBody>
                    <a:bodyPr/>
                    <a:lstStyle/>
                    <a:p>
                      <a:r>
                        <a:rPr lang="en-US" sz="1700" b="0">
                          <a:effectLst/>
                        </a:rPr>
                        <a:t>% Assets</a:t>
                      </a:r>
                    </a:p>
                  </a:txBody>
                  <a:tcPr marL="86016" marR="86016" marT="53760" marB="53760" anchor="ctr"/>
                </a:tc>
                <a:extLst>
                  <a:ext uri="{0D108BD9-81ED-4DB2-BD59-A6C34878D82A}">
                    <a16:rowId xmlns:a16="http://schemas.microsoft.com/office/drawing/2014/main" val="2942760344"/>
                  </a:ext>
                </a:extLst>
              </a:tr>
              <a:tr h="390315">
                <a:tc>
                  <a:txBody>
                    <a:bodyPr/>
                    <a:lstStyle/>
                    <a:p>
                      <a:pPr algn="l"/>
                      <a:r>
                        <a:rPr lang="en-US" sz="1700" dirty="0">
                          <a:effectLst/>
                          <a:highlight>
                            <a:srgbClr val="FFFF00"/>
                          </a:highlight>
                        </a:rPr>
                        <a:t>Apple Inc</a:t>
                      </a:r>
                    </a:p>
                  </a:txBody>
                  <a:tcPr marL="86016" marR="86016" marT="43007" marB="43007" anchor="ctr"/>
                </a:tc>
                <a:tc>
                  <a:txBody>
                    <a:bodyPr/>
                    <a:lstStyle/>
                    <a:p>
                      <a:pPr algn="l"/>
                      <a:r>
                        <a:rPr lang="en-US" sz="1700" b="1" u="none" strike="noStrike">
                          <a:solidFill>
                            <a:srgbClr val="000000"/>
                          </a:solidFill>
                          <a:effectLst/>
                          <a:hlinkClick r:id="rId3">
                            <a:extLst>
                              <a:ext uri="{A12FA001-AC4F-418D-AE19-62706E023703}">
                                <ahyp:hlinkClr xmlns:ahyp="http://schemas.microsoft.com/office/drawing/2018/hyperlinkcolor" val="tx"/>
                              </a:ext>
                            </a:extLst>
                          </a:hlinkClick>
                        </a:rPr>
                        <a:t>AAPL</a:t>
                      </a:r>
                      <a:endParaRPr lang="en-US" sz="1700">
                        <a:solidFill>
                          <a:srgbClr val="000000"/>
                        </a:solidFill>
                        <a:effectLst/>
                      </a:endParaRPr>
                    </a:p>
                  </a:txBody>
                  <a:tcPr marL="86016" marR="86016" marT="43007" marB="43007" anchor="ctr"/>
                </a:tc>
                <a:tc>
                  <a:txBody>
                    <a:bodyPr/>
                    <a:lstStyle/>
                    <a:p>
                      <a:r>
                        <a:rPr lang="en-US" sz="1700">
                          <a:effectLst/>
                        </a:rPr>
                        <a:t>5.90%</a:t>
                      </a:r>
                    </a:p>
                  </a:txBody>
                  <a:tcPr marL="86016" marR="86016" marT="43007" marB="43007" anchor="ctr"/>
                </a:tc>
                <a:extLst>
                  <a:ext uri="{0D108BD9-81ED-4DB2-BD59-A6C34878D82A}">
                    <a16:rowId xmlns:a16="http://schemas.microsoft.com/office/drawing/2014/main" val="2846918141"/>
                  </a:ext>
                </a:extLst>
              </a:tr>
              <a:tr h="390315">
                <a:tc>
                  <a:txBody>
                    <a:bodyPr/>
                    <a:lstStyle/>
                    <a:p>
                      <a:pPr algn="l"/>
                      <a:r>
                        <a:rPr lang="en-US" sz="1700" dirty="0">
                          <a:effectLst/>
                          <a:highlight>
                            <a:srgbClr val="FFFF00"/>
                          </a:highlight>
                        </a:rPr>
                        <a:t>Microsoft Corp</a:t>
                      </a:r>
                    </a:p>
                  </a:txBody>
                  <a:tcPr marL="86016" marR="86016" marT="43007" marB="43007" anchor="ctr"/>
                </a:tc>
                <a:tc>
                  <a:txBody>
                    <a:bodyPr/>
                    <a:lstStyle/>
                    <a:p>
                      <a:pPr algn="l"/>
                      <a:r>
                        <a:rPr lang="en-US" sz="1700" b="1" u="none" strike="noStrike">
                          <a:solidFill>
                            <a:srgbClr val="000000"/>
                          </a:solidFill>
                          <a:effectLst/>
                          <a:hlinkClick r:id="rId4">
                            <a:extLst>
                              <a:ext uri="{A12FA001-AC4F-418D-AE19-62706E023703}">
                                <ahyp:hlinkClr xmlns:ahyp="http://schemas.microsoft.com/office/drawing/2018/hyperlinkcolor" val="tx"/>
                              </a:ext>
                            </a:extLst>
                          </a:hlinkClick>
                        </a:rPr>
                        <a:t>MSFT</a:t>
                      </a:r>
                      <a:endParaRPr lang="en-US" sz="1700">
                        <a:solidFill>
                          <a:srgbClr val="000000"/>
                        </a:solidFill>
                        <a:effectLst/>
                      </a:endParaRPr>
                    </a:p>
                  </a:txBody>
                  <a:tcPr marL="86016" marR="86016" marT="43007" marB="43007" anchor="ctr"/>
                </a:tc>
                <a:tc>
                  <a:txBody>
                    <a:bodyPr/>
                    <a:lstStyle/>
                    <a:p>
                      <a:r>
                        <a:rPr lang="en-US" sz="1700">
                          <a:effectLst/>
                        </a:rPr>
                        <a:t>5.60%</a:t>
                      </a:r>
                    </a:p>
                  </a:txBody>
                  <a:tcPr marL="86016" marR="86016" marT="43007" marB="43007" anchor="ctr"/>
                </a:tc>
                <a:extLst>
                  <a:ext uri="{0D108BD9-81ED-4DB2-BD59-A6C34878D82A}">
                    <a16:rowId xmlns:a16="http://schemas.microsoft.com/office/drawing/2014/main" val="366332811"/>
                  </a:ext>
                </a:extLst>
              </a:tr>
              <a:tr h="390315">
                <a:tc>
                  <a:txBody>
                    <a:bodyPr/>
                    <a:lstStyle/>
                    <a:p>
                      <a:pPr algn="l"/>
                      <a:r>
                        <a:rPr lang="en-US" sz="1700" dirty="0" err="1">
                          <a:effectLst/>
                          <a:highlight>
                            <a:srgbClr val="FFFF00"/>
                          </a:highlight>
                        </a:rPr>
                        <a:t>Amazon.com</a:t>
                      </a:r>
                      <a:r>
                        <a:rPr lang="en-US" sz="1700" dirty="0">
                          <a:effectLst/>
                          <a:highlight>
                            <a:srgbClr val="FFFF00"/>
                          </a:highlight>
                        </a:rPr>
                        <a:t> Inc</a:t>
                      </a:r>
                    </a:p>
                  </a:txBody>
                  <a:tcPr marL="86016" marR="86016" marT="43007" marB="43007" anchor="ctr"/>
                </a:tc>
                <a:tc>
                  <a:txBody>
                    <a:bodyPr/>
                    <a:lstStyle/>
                    <a:p>
                      <a:pPr algn="l"/>
                      <a:r>
                        <a:rPr lang="en-US" sz="1700" b="1" u="none" strike="noStrike">
                          <a:solidFill>
                            <a:srgbClr val="000000"/>
                          </a:solidFill>
                          <a:effectLst/>
                          <a:hlinkClick r:id="rId5">
                            <a:extLst>
                              <a:ext uri="{A12FA001-AC4F-418D-AE19-62706E023703}">
                                <ahyp:hlinkClr xmlns:ahyp="http://schemas.microsoft.com/office/drawing/2018/hyperlinkcolor" val="tx"/>
                              </a:ext>
                            </a:extLst>
                          </a:hlinkClick>
                        </a:rPr>
                        <a:t>AMZN</a:t>
                      </a:r>
                      <a:endParaRPr lang="en-US" sz="1700">
                        <a:solidFill>
                          <a:srgbClr val="000000"/>
                        </a:solidFill>
                        <a:effectLst/>
                      </a:endParaRPr>
                    </a:p>
                  </a:txBody>
                  <a:tcPr marL="86016" marR="86016" marT="43007" marB="43007" anchor="ctr"/>
                </a:tc>
                <a:tc>
                  <a:txBody>
                    <a:bodyPr/>
                    <a:lstStyle/>
                    <a:p>
                      <a:r>
                        <a:rPr lang="en-US" sz="1700">
                          <a:effectLst/>
                        </a:rPr>
                        <a:t>4.05%</a:t>
                      </a:r>
                    </a:p>
                  </a:txBody>
                  <a:tcPr marL="86016" marR="86016" marT="43007" marB="43007" anchor="ctr"/>
                </a:tc>
                <a:extLst>
                  <a:ext uri="{0D108BD9-81ED-4DB2-BD59-A6C34878D82A}">
                    <a16:rowId xmlns:a16="http://schemas.microsoft.com/office/drawing/2014/main" val="4068821748"/>
                  </a:ext>
                </a:extLst>
              </a:tr>
              <a:tr h="390315">
                <a:tc>
                  <a:txBody>
                    <a:bodyPr/>
                    <a:lstStyle/>
                    <a:p>
                      <a:pPr algn="l"/>
                      <a:r>
                        <a:rPr lang="en-US" sz="1700">
                          <a:effectLst/>
                        </a:rPr>
                        <a:t>Facebook Inc A</a:t>
                      </a:r>
                    </a:p>
                  </a:txBody>
                  <a:tcPr marL="86016" marR="86016" marT="43007" marB="43007" anchor="ctr"/>
                </a:tc>
                <a:tc>
                  <a:txBody>
                    <a:bodyPr/>
                    <a:lstStyle/>
                    <a:p>
                      <a:pPr algn="l"/>
                      <a:r>
                        <a:rPr lang="en-US" sz="1700" b="1" u="none" strike="noStrike">
                          <a:solidFill>
                            <a:srgbClr val="000000"/>
                          </a:solidFill>
                          <a:effectLst/>
                          <a:hlinkClick r:id="rId6">
                            <a:extLst>
                              <a:ext uri="{A12FA001-AC4F-418D-AE19-62706E023703}">
                                <ahyp:hlinkClr xmlns:ahyp="http://schemas.microsoft.com/office/drawing/2018/hyperlinkcolor" val="tx"/>
                              </a:ext>
                            </a:extLst>
                          </a:hlinkClick>
                        </a:rPr>
                        <a:t>FB</a:t>
                      </a:r>
                      <a:endParaRPr lang="en-US" sz="1700">
                        <a:solidFill>
                          <a:srgbClr val="000000"/>
                        </a:solidFill>
                        <a:effectLst/>
                      </a:endParaRPr>
                    </a:p>
                  </a:txBody>
                  <a:tcPr marL="86016" marR="86016" marT="43007" marB="43007" anchor="ctr"/>
                </a:tc>
                <a:tc>
                  <a:txBody>
                    <a:bodyPr/>
                    <a:lstStyle/>
                    <a:p>
                      <a:r>
                        <a:rPr lang="en-US" sz="1700">
                          <a:effectLst/>
                        </a:rPr>
                        <a:t>2.29%</a:t>
                      </a:r>
                    </a:p>
                  </a:txBody>
                  <a:tcPr marL="86016" marR="86016" marT="43007" marB="43007" anchor="ctr"/>
                </a:tc>
                <a:extLst>
                  <a:ext uri="{0D108BD9-81ED-4DB2-BD59-A6C34878D82A}">
                    <a16:rowId xmlns:a16="http://schemas.microsoft.com/office/drawing/2014/main" val="1995977344"/>
                  </a:ext>
                </a:extLst>
              </a:tr>
              <a:tr h="390315">
                <a:tc>
                  <a:txBody>
                    <a:bodyPr/>
                    <a:lstStyle/>
                    <a:p>
                      <a:pPr algn="l"/>
                      <a:r>
                        <a:rPr lang="en-US" sz="1700">
                          <a:effectLst/>
                        </a:rPr>
                        <a:t>Alphabet Inc A</a:t>
                      </a:r>
                    </a:p>
                  </a:txBody>
                  <a:tcPr marL="86016" marR="86016" marT="43007" marB="43007" anchor="ctr"/>
                </a:tc>
                <a:tc>
                  <a:txBody>
                    <a:bodyPr/>
                    <a:lstStyle/>
                    <a:p>
                      <a:pPr algn="l"/>
                      <a:r>
                        <a:rPr lang="en-US" sz="1700" b="1" u="none" strike="noStrike">
                          <a:solidFill>
                            <a:srgbClr val="000000"/>
                          </a:solidFill>
                          <a:effectLst/>
                          <a:hlinkClick r:id="rId7">
                            <a:extLst>
                              <a:ext uri="{A12FA001-AC4F-418D-AE19-62706E023703}">
                                <ahyp:hlinkClr xmlns:ahyp="http://schemas.microsoft.com/office/drawing/2018/hyperlinkcolor" val="tx"/>
                              </a:ext>
                            </a:extLst>
                          </a:hlinkClick>
                        </a:rPr>
                        <a:t>GOOGL</a:t>
                      </a:r>
                      <a:endParaRPr lang="en-US" sz="1700">
                        <a:solidFill>
                          <a:srgbClr val="000000"/>
                        </a:solidFill>
                        <a:effectLst/>
                      </a:endParaRPr>
                    </a:p>
                  </a:txBody>
                  <a:tcPr marL="86016" marR="86016" marT="43007" marB="43007" anchor="ctr"/>
                </a:tc>
                <a:tc>
                  <a:txBody>
                    <a:bodyPr/>
                    <a:lstStyle/>
                    <a:p>
                      <a:r>
                        <a:rPr lang="en-US" sz="1700">
                          <a:effectLst/>
                        </a:rPr>
                        <a:t>2.02%</a:t>
                      </a:r>
                    </a:p>
                  </a:txBody>
                  <a:tcPr marL="86016" marR="86016" marT="43007" marB="43007" anchor="ctr"/>
                </a:tc>
                <a:extLst>
                  <a:ext uri="{0D108BD9-81ED-4DB2-BD59-A6C34878D82A}">
                    <a16:rowId xmlns:a16="http://schemas.microsoft.com/office/drawing/2014/main" val="3293420379"/>
                  </a:ext>
                </a:extLst>
              </a:tr>
              <a:tr h="390315">
                <a:tc>
                  <a:txBody>
                    <a:bodyPr/>
                    <a:lstStyle/>
                    <a:p>
                      <a:pPr algn="l"/>
                      <a:r>
                        <a:rPr lang="en-US" sz="1700">
                          <a:effectLst/>
                        </a:rPr>
                        <a:t>Alphabet Inc Class C</a:t>
                      </a:r>
                    </a:p>
                  </a:txBody>
                  <a:tcPr marL="86016" marR="86016" marT="43007" marB="43007" anchor="ctr"/>
                </a:tc>
                <a:tc>
                  <a:txBody>
                    <a:bodyPr/>
                    <a:lstStyle/>
                    <a:p>
                      <a:pPr algn="l"/>
                      <a:r>
                        <a:rPr lang="en-US" sz="1700" b="1" u="none" strike="noStrike">
                          <a:solidFill>
                            <a:srgbClr val="000000"/>
                          </a:solidFill>
                          <a:effectLst/>
                          <a:hlinkClick r:id="rId8">
                            <a:extLst>
                              <a:ext uri="{A12FA001-AC4F-418D-AE19-62706E023703}">
                                <ahyp:hlinkClr xmlns:ahyp="http://schemas.microsoft.com/office/drawing/2018/hyperlinkcolor" val="tx"/>
                              </a:ext>
                            </a:extLst>
                          </a:hlinkClick>
                        </a:rPr>
                        <a:t>GOOG</a:t>
                      </a:r>
                      <a:endParaRPr lang="en-US" sz="1700">
                        <a:solidFill>
                          <a:srgbClr val="000000"/>
                        </a:solidFill>
                        <a:effectLst/>
                      </a:endParaRPr>
                    </a:p>
                  </a:txBody>
                  <a:tcPr marL="86016" marR="86016" marT="43007" marB="43007" anchor="ctr"/>
                </a:tc>
                <a:tc>
                  <a:txBody>
                    <a:bodyPr/>
                    <a:lstStyle/>
                    <a:p>
                      <a:r>
                        <a:rPr lang="en-US" sz="1700">
                          <a:effectLst/>
                        </a:rPr>
                        <a:t>1.96%</a:t>
                      </a:r>
                    </a:p>
                  </a:txBody>
                  <a:tcPr marL="86016" marR="86016" marT="43007" marB="43007" anchor="ctr"/>
                </a:tc>
                <a:extLst>
                  <a:ext uri="{0D108BD9-81ED-4DB2-BD59-A6C34878D82A}">
                    <a16:rowId xmlns:a16="http://schemas.microsoft.com/office/drawing/2014/main" val="3293076705"/>
                  </a:ext>
                </a:extLst>
              </a:tr>
              <a:tr h="652643">
                <a:tc>
                  <a:txBody>
                    <a:bodyPr/>
                    <a:lstStyle/>
                    <a:p>
                      <a:pPr algn="l"/>
                      <a:r>
                        <a:rPr lang="en-US" sz="1700" dirty="0">
                          <a:effectLst/>
                          <a:highlight>
                            <a:srgbClr val="FFFF00"/>
                          </a:highlight>
                        </a:rPr>
                        <a:t>Berkshire Hathaway Inc Class B</a:t>
                      </a:r>
                    </a:p>
                  </a:txBody>
                  <a:tcPr marL="86016" marR="86016" marT="43007" marB="43007" anchor="ctr"/>
                </a:tc>
                <a:tc>
                  <a:txBody>
                    <a:bodyPr/>
                    <a:lstStyle/>
                    <a:p>
                      <a:pPr algn="l"/>
                      <a:r>
                        <a:rPr lang="en-US" sz="1700" b="1" u="none" strike="noStrike">
                          <a:solidFill>
                            <a:srgbClr val="000000"/>
                          </a:solidFill>
                          <a:effectLst/>
                          <a:hlinkClick r:id="rId9">
                            <a:extLst>
                              <a:ext uri="{A12FA001-AC4F-418D-AE19-62706E023703}">
                                <ahyp:hlinkClr xmlns:ahyp="http://schemas.microsoft.com/office/drawing/2018/hyperlinkcolor" val="tx"/>
                              </a:ext>
                            </a:extLst>
                          </a:hlinkClick>
                        </a:rPr>
                        <a:t>BRK.B</a:t>
                      </a:r>
                      <a:endParaRPr lang="en-US" sz="1700">
                        <a:solidFill>
                          <a:srgbClr val="000000"/>
                        </a:solidFill>
                        <a:effectLst/>
                      </a:endParaRPr>
                    </a:p>
                  </a:txBody>
                  <a:tcPr marL="86016" marR="86016" marT="43007" marB="43007" anchor="ctr"/>
                </a:tc>
                <a:tc>
                  <a:txBody>
                    <a:bodyPr/>
                    <a:lstStyle/>
                    <a:p>
                      <a:r>
                        <a:rPr lang="en-US" sz="1700">
                          <a:effectLst/>
                        </a:rPr>
                        <a:t>1.45%</a:t>
                      </a:r>
                    </a:p>
                  </a:txBody>
                  <a:tcPr marL="86016" marR="86016" marT="43007" marB="43007" anchor="ctr"/>
                </a:tc>
                <a:extLst>
                  <a:ext uri="{0D108BD9-81ED-4DB2-BD59-A6C34878D82A}">
                    <a16:rowId xmlns:a16="http://schemas.microsoft.com/office/drawing/2014/main" val="2441640670"/>
                  </a:ext>
                </a:extLst>
              </a:tr>
              <a:tr h="390315">
                <a:tc>
                  <a:txBody>
                    <a:bodyPr/>
                    <a:lstStyle/>
                    <a:p>
                      <a:pPr algn="l"/>
                      <a:r>
                        <a:rPr lang="en-US" sz="1700" dirty="0">
                          <a:effectLst/>
                          <a:highlight>
                            <a:srgbClr val="FFFF00"/>
                          </a:highlight>
                        </a:rPr>
                        <a:t>Tesla Inc</a:t>
                      </a:r>
                    </a:p>
                  </a:txBody>
                  <a:tcPr marL="86016" marR="86016" marT="43007" marB="43007" anchor="ctr"/>
                </a:tc>
                <a:tc>
                  <a:txBody>
                    <a:bodyPr/>
                    <a:lstStyle/>
                    <a:p>
                      <a:pPr algn="l"/>
                      <a:r>
                        <a:rPr lang="en-US" sz="1700" b="1" u="none" strike="noStrike">
                          <a:solidFill>
                            <a:srgbClr val="000000"/>
                          </a:solidFill>
                          <a:effectLst/>
                          <a:hlinkClick r:id="rId10">
                            <a:extLst>
                              <a:ext uri="{A12FA001-AC4F-418D-AE19-62706E023703}">
                                <ahyp:hlinkClr xmlns:ahyp="http://schemas.microsoft.com/office/drawing/2018/hyperlinkcolor" val="tx"/>
                              </a:ext>
                            </a:extLst>
                          </a:hlinkClick>
                        </a:rPr>
                        <a:t>TSLA</a:t>
                      </a:r>
                      <a:endParaRPr lang="en-US" sz="1700">
                        <a:solidFill>
                          <a:srgbClr val="000000"/>
                        </a:solidFill>
                        <a:effectLst/>
                      </a:endParaRPr>
                    </a:p>
                  </a:txBody>
                  <a:tcPr marL="86016" marR="86016" marT="43007" marB="43007" anchor="ctr"/>
                </a:tc>
                <a:tc>
                  <a:txBody>
                    <a:bodyPr/>
                    <a:lstStyle/>
                    <a:p>
                      <a:r>
                        <a:rPr lang="en-US" sz="1700">
                          <a:effectLst/>
                        </a:rPr>
                        <a:t>1.44%</a:t>
                      </a:r>
                    </a:p>
                  </a:txBody>
                  <a:tcPr marL="86016" marR="86016" marT="43007" marB="43007" anchor="ctr"/>
                </a:tc>
                <a:extLst>
                  <a:ext uri="{0D108BD9-81ED-4DB2-BD59-A6C34878D82A}">
                    <a16:rowId xmlns:a16="http://schemas.microsoft.com/office/drawing/2014/main" val="2195296699"/>
                  </a:ext>
                </a:extLst>
              </a:tr>
              <a:tr h="390315">
                <a:tc>
                  <a:txBody>
                    <a:bodyPr/>
                    <a:lstStyle/>
                    <a:p>
                      <a:pPr algn="l"/>
                      <a:r>
                        <a:rPr lang="en-US" sz="1700" dirty="0">
                          <a:effectLst/>
                          <a:highlight>
                            <a:srgbClr val="FFFF00"/>
                          </a:highlight>
                        </a:rPr>
                        <a:t>NVIDIA Corp</a:t>
                      </a:r>
                    </a:p>
                  </a:txBody>
                  <a:tcPr marL="86016" marR="86016" marT="43007" marB="43007" anchor="ctr"/>
                </a:tc>
                <a:tc>
                  <a:txBody>
                    <a:bodyPr/>
                    <a:lstStyle/>
                    <a:p>
                      <a:pPr algn="l"/>
                      <a:r>
                        <a:rPr lang="en-US" sz="1700" b="1" u="none" strike="noStrike">
                          <a:solidFill>
                            <a:srgbClr val="000000"/>
                          </a:solidFill>
                          <a:effectLst/>
                          <a:hlinkClick r:id="rId11">
                            <a:extLst>
                              <a:ext uri="{A12FA001-AC4F-418D-AE19-62706E023703}">
                                <ahyp:hlinkClr xmlns:ahyp="http://schemas.microsoft.com/office/drawing/2018/hyperlinkcolor" val="tx"/>
                              </a:ext>
                            </a:extLst>
                          </a:hlinkClick>
                        </a:rPr>
                        <a:t>NVDA</a:t>
                      </a:r>
                      <a:endParaRPr lang="en-US" sz="1700">
                        <a:solidFill>
                          <a:srgbClr val="000000"/>
                        </a:solidFill>
                        <a:effectLst/>
                      </a:endParaRPr>
                    </a:p>
                  </a:txBody>
                  <a:tcPr marL="86016" marR="86016" marT="43007" marB="43007" anchor="ctr"/>
                </a:tc>
                <a:tc>
                  <a:txBody>
                    <a:bodyPr/>
                    <a:lstStyle/>
                    <a:p>
                      <a:r>
                        <a:rPr lang="en-US" sz="1700">
                          <a:effectLst/>
                        </a:rPr>
                        <a:t>1.37%</a:t>
                      </a:r>
                    </a:p>
                  </a:txBody>
                  <a:tcPr marL="86016" marR="86016" marT="43007" marB="43007" anchor="ctr"/>
                </a:tc>
                <a:extLst>
                  <a:ext uri="{0D108BD9-81ED-4DB2-BD59-A6C34878D82A}">
                    <a16:rowId xmlns:a16="http://schemas.microsoft.com/office/drawing/2014/main" val="2653343949"/>
                  </a:ext>
                </a:extLst>
              </a:tr>
              <a:tr h="390315">
                <a:tc>
                  <a:txBody>
                    <a:bodyPr/>
                    <a:lstStyle/>
                    <a:p>
                      <a:pPr algn="l"/>
                      <a:r>
                        <a:rPr lang="en-US" sz="1700" dirty="0">
                          <a:effectLst/>
                          <a:highlight>
                            <a:srgbClr val="FFFF00"/>
                          </a:highlight>
                        </a:rPr>
                        <a:t>JPMorgan Chase &amp; Co</a:t>
                      </a:r>
                    </a:p>
                  </a:txBody>
                  <a:tcPr marL="86016" marR="86016" marT="43007" marB="43007" anchor="ctr"/>
                </a:tc>
                <a:tc>
                  <a:txBody>
                    <a:bodyPr/>
                    <a:lstStyle/>
                    <a:p>
                      <a:pPr algn="l"/>
                      <a:r>
                        <a:rPr lang="en-US" sz="1700" b="1" u="none" strike="noStrike" dirty="0">
                          <a:solidFill>
                            <a:srgbClr val="000000"/>
                          </a:solidFill>
                          <a:effectLst/>
                          <a:hlinkClick r:id="rId12">
                            <a:extLst>
                              <a:ext uri="{A12FA001-AC4F-418D-AE19-62706E023703}">
                                <ahyp:hlinkClr xmlns:ahyp="http://schemas.microsoft.com/office/drawing/2018/hyperlinkcolor" val="tx"/>
                              </a:ext>
                            </a:extLst>
                          </a:hlinkClick>
                        </a:rPr>
                        <a:t>JPM</a:t>
                      </a:r>
                      <a:endParaRPr lang="en-US" sz="1700" dirty="0">
                        <a:solidFill>
                          <a:srgbClr val="000000"/>
                        </a:solidFill>
                        <a:effectLst/>
                      </a:endParaRPr>
                    </a:p>
                  </a:txBody>
                  <a:tcPr marL="86016" marR="86016" marT="43007" marB="43007" anchor="ctr"/>
                </a:tc>
                <a:tc>
                  <a:txBody>
                    <a:bodyPr/>
                    <a:lstStyle/>
                    <a:p>
                      <a:r>
                        <a:rPr lang="en-US" sz="1700" dirty="0">
                          <a:effectLst/>
                        </a:rPr>
                        <a:t>1.29%</a:t>
                      </a:r>
                    </a:p>
                  </a:txBody>
                  <a:tcPr marL="86016" marR="86016" marT="43007" marB="43007" anchor="ctr"/>
                </a:tc>
                <a:extLst>
                  <a:ext uri="{0D108BD9-81ED-4DB2-BD59-A6C34878D82A}">
                    <a16:rowId xmlns:a16="http://schemas.microsoft.com/office/drawing/2014/main" val="2393607259"/>
                  </a:ext>
                </a:extLst>
              </a:tr>
            </a:tbl>
          </a:graphicData>
        </a:graphic>
      </p:graphicFrame>
    </p:spTree>
    <p:extLst>
      <p:ext uri="{BB962C8B-B14F-4D97-AF65-F5344CB8AC3E}">
        <p14:creationId xmlns:p14="http://schemas.microsoft.com/office/powerpoint/2010/main" val="390399083"/>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D44A-7663-B34A-A4B6-4D9AB17E96A2}"/>
              </a:ext>
            </a:extLst>
          </p:cNvPr>
          <p:cNvSpPr>
            <a:spLocks noGrp="1"/>
          </p:cNvSpPr>
          <p:nvPr>
            <p:ph type="title"/>
          </p:nvPr>
        </p:nvSpPr>
        <p:spPr/>
        <p:txBody>
          <a:bodyPr/>
          <a:lstStyle/>
          <a:p>
            <a:r>
              <a:rPr lang="en-US" dirty="0"/>
              <a:t>Other considerations</a:t>
            </a:r>
          </a:p>
        </p:txBody>
      </p:sp>
      <p:sp>
        <p:nvSpPr>
          <p:cNvPr id="3" name="Content Placeholder 2">
            <a:extLst>
              <a:ext uri="{FF2B5EF4-FFF2-40B4-BE49-F238E27FC236}">
                <a16:creationId xmlns:a16="http://schemas.microsoft.com/office/drawing/2014/main" id="{B9A84DAE-3943-6243-96D5-02B319CDD931}"/>
              </a:ext>
            </a:extLst>
          </p:cNvPr>
          <p:cNvSpPr>
            <a:spLocks noGrp="1"/>
          </p:cNvSpPr>
          <p:nvPr>
            <p:ph idx="1"/>
          </p:nvPr>
        </p:nvSpPr>
        <p:spPr/>
        <p:txBody>
          <a:bodyPr/>
          <a:lstStyle/>
          <a:p>
            <a:r>
              <a:rPr lang="en-US" dirty="0">
                <a:hlinkClick r:id="rId2"/>
              </a:rPr>
              <a:t>https://nlp.stanford.edu/software/CRF-NER.html#Download</a:t>
            </a:r>
            <a:r>
              <a:rPr lang="en-US" dirty="0"/>
              <a:t> </a:t>
            </a:r>
          </a:p>
          <a:p>
            <a:pPr lvl="1"/>
            <a:r>
              <a:rPr lang="en-US" dirty="0"/>
              <a:t>Stanford Named Entity Recognizer</a:t>
            </a:r>
          </a:p>
          <a:p>
            <a:pPr lvl="1"/>
            <a:r>
              <a:rPr lang="en-US" dirty="0"/>
              <a:t>Co-occurrence in same article </a:t>
            </a:r>
          </a:p>
          <a:p>
            <a:pPr lvl="1"/>
            <a:r>
              <a:rPr lang="en-US" dirty="0"/>
              <a:t>Dictionary approach to replace company names with sector </a:t>
            </a:r>
          </a:p>
          <a:p>
            <a:r>
              <a:rPr lang="en-US" dirty="0"/>
              <a:t>Additional Articles:</a:t>
            </a:r>
          </a:p>
          <a:p>
            <a:pPr lvl="1"/>
            <a:r>
              <a:rPr lang="en-US" dirty="0">
                <a:hlinkClick r:id="rId3"/>
              </a:rPr>
              <a:t>https://www.mdpi.com/1911-8074/12/1/45/htm</a:t>
            </a:r>
            <a:r>
              <a:rPr lang="en-US" dirty="0"/>
              <a:t> </a:t>
            </a:r>
            <a:r>
              <a:rPr lang="en-US"/>
              <a:t>(Co-occurrence)</a:t>
            </a:r>
            <a:endParaRPr lang="en-US" dirty="0"/>
          </a:p>
          <a:p>
            <a:pPr lvl="1"/>
            <a:r>
              <a:rPr lang="en-US" dirty="0">
                <a:hlinkClick r:id="rId4"/>
              </a:rPr>
              <a:t>https://www.frontiersin.org/articles/10.3389/fcell.2020.00673/full</a:t>
            </a:r>
            <a:r>
              <a:rPr lang="en-US" dirty="0"/>
              <a:t> (</a:t>
            </a:r>
            <a:r>
              <a:rPr lang="en-US" dirty="0" err="1"/>
              <a:t>BioNER</a:t>
            </a:r>
            <a:r>
              <a:rPr lang="en-US" dirty="0"/>
              <a:t>)</a:t>
            </a:r>
          </a:p>
        </p:txBody>
      </p:sp>
    </p:spTree>
    <p:extLst>
      <p:ext uri="{BB962C8B-B14F-4D97-AF65-F5344CB8AC3E}">
        <p14:creationId xmlns:p14="http://schemas.microsoft.com/office/powerpoint/2010/main" val="1715560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F21D2D-9321-754D-AE40-F945C2F47150}"/>
              </a:ext>
            </a:extLst>
          </p:cNvPr>
          <p:cNvSpPr>
            <a:spLocks noGrp="1"/>
          </p:cNvSpPr>
          <p:nvPr>
            <p:ph type="title"/>
          </p:nvPr>
        </p:nvSpPr>
        <p:spPr>
          <a:xfrm>
            <a:off x="855266" y="618518"/>
            <a:ext cx="2851417" cy="1478570"/>
          </a:xfrm>
        </p:spPr>
        <p:txBody>
          <a:bodyPr>
            <a:normAutofit/>
          </a:bodyPr>
          <a:lstStyle/>
          <a:p>
            <a:r>
              <a:rPr lang="en-US" sz="3200" dirty="0" err="1">
                <a:solidFill>
                  <a:srgbClr val="FFFFFF"/>
                </a:solidFill>
              </a:rPr>
              <a:t>mediacloud</a:t>
            </a:r>
            <a:endParaRPr lang="en-US" sz="3200" dirty="0">
              <a:solidFill>
                <a:srgbClr val="FFFFFF"/>
              </a:solidFill>
            </a:endParaRPr>
          </a:p>
        </p:txBody>
      </p:sp>
      <p:sp>
        <p:nvSpPr>
          <p:cNvPr id="9" name="Content Placeholder 8">
            <a:extLst>
              <a:ext uri="{FF2B5EF4-FFF2-40B4-BE49-F238E27FC236}">
                <a16:creationId xmlns:a16="http://schemas.microsoft.com/office/drawing/2014/main" id="{A922E51B-47F5-AA26-C11C-E87563B57195}"/>
              </a:ext>
            </a:extLst>
          </p:cNvPr>
          <p:cNvSpPr>
            <a:spLocks noGrp="1"/>
          </p:cNvSpPr>
          <p:nvPr>
            <p:ph idx="1"/>
          </p:nvPr>
        </p:nvSpPr>
        <p:spPr>
          <a:xfrm>
            <a:off x="844620" y="2249487"/>
            <a:ext cx="2862444" cy="3957302"/>
          </a:xfrm>
        </p:spPr>
        <p:txBody>
          <a:bodyPr>
            <a:normAutofit/>
          </a:bodyPr>
          <a:lstStyle/>
          <a:p>
            <a:r>
              <a:rPr lang="en-US" sz="1400" dirty="0">
                <a:solidFill>
                  <a:srgbClr val="FFFFFF"/>
                </a:solidFill>
                <a:hlinkClick r:id="rId3"/>
              </a:rPr>
              <a:t>https://sources.mediacloud.org/#/collections/58722749</a:t>
            </a:r>
            <a:endParaRPr lang="en-US" sz="1400" dirty="0">
              <a:solidFill>
                <a:srgbClr val="FFFFFF"/>
              </a:solidFill>
            </a:endParaRPr>
          </a:p>
          <a:p>
            <a:r>
              <a:rPr lang="en-US" sz="1400" dirty="0">
                <a:solidFill>
                  <a:srgbClr val="FFFFFF"/>
                </a:solidFill>
              </a:rPr>
              <a:t>US Top News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a:extLst>
              <a:ext uri="{FF2B5EF4-FFF2-40B4-BE49-F238E27FC236}">
                <a16:creationId xmlns:a16="http://schemas.microsoft.com/office/drawing/2014/main" id="{70149281-AD99-2141-AE55-A4AE253C1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99414" y="552292"/>
            <a:ext cx="6378311" cy="6378311"/>
          </a:xfrm>
          <a:prstGeom prst="rect">
            <a:avLst/>
          </a:prstGeom>
        </p:spPr>
      </p:pic>
      <p:pic>
        <p:nvPicPr>
          <p:cNvPr id="7" name="Picture 6">
            <a:extLst>
              <a:ext uri="{FF2B5EF4-FFF2-40B4-BE49-F238E27FC236}">
                <a16:creationId xmlns:a16="http://schemas.microsoft.com/office/drawing/2014/main" id="{EDCCCE60-373C-B04C-A3FD-3C28AE164BB2}"/>
              </a:ext>
            </a:extLst>
          </p:cNvPr>
          <p:cNvPicPr>
            <a:picLocks noChangeAspect="1"/>
          </p:cNvPicPr>
          <p:nvPr/>
        </p:nvPicPr>
        <p:blipFill>
          <a:blip r:embed="rId6"/>
          <a:stretch>
            <a:fillRect/>
          </a:stretch>
        </p:blipFill>
        <p:spPr>
          <a:xfrm>
            <a:off x="4148440" y="0"/>
            <a:ext cx="2440983" cy="6858000"/>
          </a:xfrm>
          <a:prstGeom prst="rect">
            <a:avLst/>
          </a:prstGeom>
        </p:spPr>
      </p:pic>
    </p:spTree>
    <p:extLst>
      <p:ext uri="{BB962C8B-B14F-4D97-AF65-F5344CB8AC3E}">
        <p14:creationId xmlns:p14="http://schemas.microsoft.com/office/powerpoint/2010/main" val="2450816712"/>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1554-8737-E343-9CA2-2E001F4EE5D7}"/>
              </a:ext>
            </a:extLst>
          </p:cNvPr>
          <p:cNvSpPr>
            <a:spLocks noGrp="1"/>
          </p:cNvSpPr>
          <p:nvPr>
            <p:ph type="title"/>
          </p:nvPr>
        </p:nvSpPr>
        <p:spPr/>
        <p:txBody>
          <a:bodyPr/>
          <a:lstStyle/>
          <a:p>
            <a:r>
              <a:rPr lang="en-US" dirty="0"/>
              <a:t>Queries</a:t>
            </a:r>
          </a:p>
        </p:txBody>
      </p:sp>
      <p:graphicFrame>
        <p:nvGraphicFramePr>
          <p:cNvPr id="4" name="Content Placeholder 3">
            <a:extLst>
              <a:ext uri="{FF2B5EF4-FFF2-40B4-BE49-F238E27FC236}">
                <a16:creationId xmlns:a16="http://schemas.microsoft.com/office/drawing/2014/main" id="{1E6BA322-5305-1F4D-A1B7-340C0ED2E3C0}"/>
              </a:ext>
            </a:extLst>
          </p:cNvPr>
          <p:cNvGraphicFramePr>
            <a:graphicFrameLocks noGrp="1"/>
          </p:cNvGraphicFramePr>
          <p:nvPr>
            <p:ph idx="1"/>
            <p:extLst>
              <p:ext uri="{D42A27DB-BD31-4B8C-83A1-F6EECF244321}">
                <p14:modId xmlns:p14="http://schemas.microsoft.com/office/powerpoint/2010/main" val="992576164"/>
              </p:ext>
            </p:extLst>
          </p:nvPr>
        </p:nvGraphicFramePr>
        <p:xfrm>
          <a:off x="777240" y="2337576"/>
          <a:ext cx="10988039" cy="4032741"/>
        </p:xfrm>
        <a:graphic>
          <a:graphicData uri="http://schemas.openxmlformats.org/drawingml/2006/table">
            <a:tbl>
              <a:tblPr>
                <a:tableStyleId>{3C2FFA5D-87B4-456A-9821-1D502468CF0F}</a:tableStyleId>
              </a:tblPr>
              <a:tblGrid>
                <a:gridCol w="592905">
                  <a:extLst>
                    <a:ext uri="{9D8B030D-6E8A-4147-A177-3AD203B41FA5}">
                      <a16:colId xmlns:a16="http://schemas.microsoft.com/office/drawing/2014/main" val="4181886591"/>
                    </a:ext>
                  </a:extLst>
                </a:gridCol>
                <a:gridCol w="10395134">
                  <a:extLst>
                    <a:ext uri="{9D8B030D-6E8A-4147-A177-3AD203B41FA5}">
                      <a16:colId xmlns:a16="http://schemas.microsoft.com/office/drawing/2014/main" val="2446106017"/>
                    </a:ext>
                  </a:extLst>
                </a:gridCol>
              </a:tblGrid>
              <a:tr h="242198">
                <a:tc>
                  <a:txBody>
                    <a:bodyPr/>
                    <a:lstStyle/>
                    <a:p>
                      <a:pPr algn="l" fontAlgn="b"/>
                      <a:r>
                        <a:rPr lang="en-US" sz="800" b="0" u="none" strike="noStrike">
                          <a:solidFill>
                            <a:srgbClr val="000000"/>
                          </a:solidFill>
                          <a:effectLst/>
                        </a:rPr>
                        <a:t>sector</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clause</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454355954"/>
                  </a:ext>
                </a:extLst>
              </a:tr>
              <a:tr h="242198">
                <a:tc>
                  <a:txBody>
                    <a:bodyPr/>
                    <a:lstStyle/>
                    <a:p>
                      <a:pPr algn="l" fontAlgn="b"/>
                      <a:r>
                        <a:rPr lang="en-US" sz="800" b="0" u="none" strike="noStrike">
                          <a:solidFill>
                            <a:srgbClr val="000000"/>
                          </a:solidFill>
                          <a:effectLst/>
                        </a:rPr>
                        <a:t>Energy</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(exxon OR chevron OR conoco OR "eog resources" OR "Schlumberger" OR "Marathon Petroleum" OR "Pioneer Natural Resources" OR Phillips OR "Kinder Morgan" OR "Williams Companies")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595228422"/>
                  </a:ext>
                </a:extLst>
              </a:tr>
              <a:tr h="242198">
                <a:tc>
                  <a:txBody>
                    <a:bodyPr/>
                    <a:lstStyle/>
                    <a:p>
                      <a:pPr algn="l" fontAlgn="b"/>
                      <a:r>
                        <a:rPr lang="en-US" sz="800" b="0" u="none" strike="noStrike">
                          <a:solidFill>
                            <a:srgbClr val="000000"/>
                          </a:solidFill>
                          <a:effectLst/>
                        </a:rPr>
                        <a:t>Gold Miners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(Newmont OR "Barrick Gold" OR "Franco-Nevada" OR "Wheaton Precious Metals" OR "Newcrest Mining" OR "Agnico Eagle Mines" OR "Kirkland Lake Gold" OR "Northern Star Resources" OR "Kinross Gold" OR "Gold Fields")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1706088049"/>
                  </a:ext>
                </a:extLst>
              </a:tr>
              <a:tr h="242198">
                <a:tc>
                  <a:txBody>
                    <a:bodyPr/>
                    <a:lstStyle/>
                    <a:p>
                      <a:pPr algn="l" fontAlgn="b"/>
                      <a:r>
                        <a:rPr lang="en-US" sz="800" b="0" u="none" strike="noStrike">
                          <a:solidFill>
                            <a:srgbClr val="000000"/>
                          </a:solidFill>
                          <a:effectLst/>
                        </a:rPr>
                        <a:t>Materials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(Linde OR Sherwin-Williams OR "Air Products &amp; Chemicals" OR "Freeport-McMoRan" OR "Ecolab" OR "Newmont" OR "DuPont de Nemours" OR DOW OR "PPG Industries" OR "International Flavors &amp; Fragrances")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1282238738"/>
                  </a:ext>
                </a:extLst>
              </a:tr>
              <a:tr h="242198">
                <a:tc>
                  <a:txBody>
                    <a:bodyPr/>
                    <a:lstStyle/>
                    <a:p>
                      <a:pPr algn="l" fontAlgn="b"/>
                      <a:r>
                        <a:rPr lang="en-US" sz="800" b="0" u="none" strike="noStrike">
                          <a:solidFill>
                            <a:srgbClr val="000000"/>
                          </a:solidFill>
                          <a:effectLst/>
                        </a:rPr>
                        <a:t>Industrials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("UnitedHealth Group" OR "Goldman Sachs" OR "Home Depot" OR "Microsoft" OR Salesforce OR "McDonald's" OR "Honeywell International" OR "Visa" OR Amgen OR Boeing)</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207024725"/>
                  </a:ext>
                </a:extLst>
              </a:tr>
              <a:tr h="687083">
                <a:tc>
                  <a:txBody>
                    <a:bodyPr/>
                    <a:lstStyle/>
                    <a:p>
                      <a:pPr algn="l" fontAlgn="b"/>
                      <a:r>
                        <a:rPr lang="en-US" sz="800" b="0" u="none" strike="noStrike">
                          <a:solidFill>
                            <a:srgbClr val="000000"/>
                          </a:solidFill>
                          <a:effectLst/>
                        </a:rPr>
                        <a:t>Consumer Discretionary</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("Amazon.com" OR Tesla OR "Home Depot" OR Nike OR "McDonald's" OR "Lowe's" OR Starbucks OR Target OR "Booking Holdings" OR "TJX Companies")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785837057"/>
                  </a:ext>
                </a:extLst>
              </a:tr>
              <a:tr h="461839">
                <a:tc>
                  <a:txBody>
                    <a:bodyPr/>
                    <a:lstStyle/>
                    <a:p>
                      <a:pPr algn="l" fontAlgn="b"/>
                      <a:r>
                        <a:rPr lang="en-US" sz="800" b="0" u="none" strike="noStrike">
                          <a:solidFill>
                            <a:srgbClr val="000000"/>
                          </a:solidFill>
                          <a:effectLst/>
                        </a:rPr>
                        <a:t>Consumer Staples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("Procter &amp; Gamble" OR "Coca-Cola" OR "PepsiCo" OR Walmart OR "Costco Wholesale" OR "Philip Morris International" OR "Mondelez International" OR "Altria Group" OR "Estee Lauder Companies" OR "Colgate-Palmolive")</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533025464"/>
                  </a:ext>
                </a:extLst>
              </a:tr>
              <a:tr h="242198">
                <a:tc>
                  <a:txBody>
                    <a:bodyPr/>
                    <a:lstStyle/>
                    <a:p>
                      <a:pPr algn="l" fontAlgn="b"/>
                      <a:r>
                        <a:rPr lang="en-US" sz="800" b="0" u="none" strike="noStrike">
                          <a:solidFill>
                            <a:srgbClr val="000000"/>
                          </a:solidFill>
                          <a:effectLst/>
                        </a:rPr>
                        <a:t>Health Care</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("Johnson &amp; Johnson" OR "UnitedHealth Group" OR Pfizer OR "Abbott Laboratories" OR AbbVie OR "Thermo Fisher Scientific" OR "Merck &amp; Co" OR "Eli Lilly" OR "Danaher" OR "Medtronic")</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434027153"/>
                  </a:ext>
                </a:extLst>
              </a:tr>
              <a:tr h="242198">
                <a:tc>
                  <a:txBody>
                    <a:bodyPr/>
                    <a:lstStyle/>
                    <a:p>
                      <a:pPr algn="l" fontAlgn="b"/>
                      <a:r>
                        <a:rPr lang="en-US" sz="800" b="0" u="none" strike="noStrike">
                          <a:solidFill>
                            <a:srgbClr val="000000"/>
                          </a:solidFill>
                          <a:effectLst/>
                        </a:rPr>
                        <a:t>Financials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("Berkshire Hathaway" OR "JPMorgan Chase" OR "Bank of America" OR "Wells Fargo" OR "Citigroup" OR "Morgan Stanley" OR "BlackRock" OR "Charles Schwab" OR "American Express")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93456010"/>
                  </a:ext>
                </a:extLst>
              </a:tr>
              <a:tr h="242198">
                <a:tc>
                  <a:txBody>
                    <a:bodyPr/>
                    <a:lstStyle/>
                    <a:p>
                      <a:pPr algn="l" fontAlgn="b"/>
                      <a:r>
                        <a:rPr lang="en-US" sz="800" b="0" u="none" strike="noStrike">
                          <a:solidFill>
                            <a:srgbClr val="000000"/>
                          </a:solidFill>
                          <a:effectLst/>
                        </a:rPr>
                        <a:t>Technology</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(Apple OR Microsoft OR Apple OR Nvidia OR Visa OR PayPal OR Mastercard OR Adobe OR Intel OR Salesforce OR "Cisco Systems")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2342798919"/>
                  </a:ext>
                </a:extLst>
              </a:tr>
              <a:tr h="461839">
                <a:tc>
                  <a:txBody>
                    <a:bodyPr/>
                    <a:lstStyle/>
                    <a:p>
                      <a:pPr algn="l" fontAlgn="b"/>
                      <a:r>
                        <a:rPr lang="en-US" sz="800" b="0" u="none" strike="noStrike">
                          <a:solidFill>
                            <a:srgbClr val="000000"/>
                          </a:solidFill>
                          <a:effectLst/>
                        </a:rPr>
                        <a:t>Telecommunications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("Cisco Systems" OR "Verizon Communications" OR Garmin OR "Motorola Solutions" OR "Arista Networks" OR "AT&amp;T" OR "T-Mobile" OR "Lumen Technologies" OR "F5 Networks" OR "Liberty Global")</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857185093"/>
                  </a:ext>
                </a:extLst>
              </a:tr>
              <a:tr h="242198">
                <a:tc>
                  <a:txBody>
                    <a:bodyPr/>
                    <a:lstStyle/>
                    <a:p>
                      <a:pPr algn="l" fontAlgn="b"/>
                      <a:r>
                        <a:rPr lang="en-US" sz="800" b="0" u="none" strike="noStrike">
                          <a:solidFill>
                            <a:srgbClr val="000000"/>
                          </a:solidFill>
                          <a:effectLst/>
                        </a:rPr>
                        <a:t>Utilities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("NextEra Energy" OR "Duke Energy" OR "Southern Co" OR "Dominion Energy" OR Exelon OR "American Electric Power" OR "Sempra Energy" OR "Xcel Energy" OR "American Water Works" OR "Public Service Enterprise")</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4043597581"/>
                  </a:ext>
                </a:extLst>
              </a:tr>
              <a:tr h="242198">
                <a:tc>
                  <a:txBody>
                    <a:bodyPr/>
                    <a:lstStyle/>
                    <a:p>
                      <a:pPr algn="l" fontAlgn="b"/>
                      <a:r>
                        <a:rPr lang="en-US" sz="800" b="0" u="none" strike="noStrike">
                          <a:solidFill>
                            <a:srgbClr val="000000"/>
                          </a:solidFill>
                          <a:effectLst/>
                        </a:rPr>
                        <a:t>Real estate</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dirty="0">
                          <a:solidFill>
                            <a:srgbClr val="000000"/>
                          </a:solidFill>
                          <a:effectLst/>
                        </a:rPr>
                        <a:t>("Vanguard Real Estate" OR "American Tower" OR "Prologis" OR "Crown Castle International" OR Equinix OR "Public Storage" OR "Digital Realty Trust" OR "Simon Property Group" OR "SBA Communications" OR Welltower)</a:t>
                      </a:r>
                      <a:endParaRPr lang="en-US" sz="800" b="0" i="0" u="none" strike="noStrike" dirty="0">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656854526"/>
                  </a:ext>
                </a:extLst>
              </a:tr>
            </a:tbl>
          </a:graphicData>
        </a:graphic>
      </p:graphicFrame>
    </p:spTree>
    <p:extLst>
      <p:ext uri="{BB962C8B-B14F-4D97-AF65-F5344CB8AC3E}">
        <p14:creationId xmlns:p14="http://schemas.microsoft.com/office/powerpoint/2010/main" val="3010756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758D32BB-0FB4-BA49-AD59-756E0872517C}"/>
              </a:ext>
            </a:extLst>
          </p:cNvPr>
          <p:cNvSpPr>
            <a:spLocks noGrp="1"/>
          </p:cNvSpPr>
          <p:nvPr>
            <p:ph type="title"/>
          </p:nvPr>
        </p:nvSpPr>
        <p:spPr>
          <a:xfrm>
            <a:off x="6448425" y="618518"/>
            <a:ext cx="4598985" cy="1478570"/>
          </a:xfrm>
        </p:spPr>
        <p:txBody>
          <a:bodyPr>
            <a:normAutofit/>
          </a:bodyPr>
          <a:lstStyle/>
          <a:p>
            <a:r>
              <a:rPr lang="en-US" dirty="0"/>
              <a:t>Download news</a:t>
            </a:r>
          </a:p>
        </p:txBody>
      </p:sp>
      <p:pic>
        <p:nvPicPr>
          <p:cNvPr id="5" name="Picture 4" descr="Scribbles on a notebook">
            <a:extLst>
              <a:ext uri="{FF2B5EF4-FFF2-40B4-BE49-F238E27FC236}">
                <a16:creationId xmlns:a16="http://schemas.microsoft.com/office/drawing/2014/main" id="{1F944D18-E2AC-DA5C-BE43-9006214F4FE5}"/>
              </a:ext>
            </a:extLst>
          </p:cNvPr>
          <p:cNvPicPr>
            <a:picLocks noChangeAspect="1"/>
          </p:cNvPicPr>
          <p:nvPr/>
        </p:nvPicPr>
        <p:blipFill rotWithShape="1">
          <a:blip r:embed="rId4"/>
          <a:srcRect l="14121" r="24933" b="-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6C092B5F-D764-CC4B-91EE-FF35978BBC35}"/>
              </a:ext>
            </a:extLst>
          </p:cNvPr>
          <p:cNvSpPr>
            <a:spLocks noGrp="1"/>
          </p:cNvSpPr>
          <p:nvPr>
            <p:ph idx="1"/>
          </p:nvPr>
        </p:nvSpPr>
        <p:spPr>
          <a:xfrm>
            <a:off x="6448425" y="2249487"/>
            <a:ext cx="4598986" cy="3541714"/>
          </a:xfrm>
        </p:spPr>
        <p:txBody>
          <a:bodyPr>
            <a:normAutofit/>
          </a:bodyPr>
          <a:lstStyle/>
          <a:p>
            <a:r>
              <a:rPr lang="en-US" dirty="0"/>
              <a:t>Call </a:t>
            </a:r>
            <a:r>
              <a:rPr lang="en-US" b="1" dirty="0"/>
              <a:t>Media Cloud </a:t>
            </a:r>
            <a:r>
              <a:rPr lang="en-US" dirty="0"/>
              <a:t>(based on sector query) get all stories from 2018-01-01 to 2021-01-01</a:t>
            </a:r>
          </a:p>
          <a:p>
            <a:r>
              <a:rPr lang="en-US" dirty="0"/>
              <a:t>Download articles</a:t>
            </a:r>
          </a:p>
          <a:p>
            <a:r>
              <a:rPr lang="en-US" dirty="0"/>
              <a:t>Write TSV (media, </a:t>
            </a:r>
            <a:r>
              <a:rPr lang="en-US" dirty="0" err="1"/>
              <a:t>url</a:t>
            </a:r>
            <a:r>
              <a:rPr lang="en-US" dirty="0"/>
              <a:t>, title, publish date, summary, text)</a:t>
            </a:r>
          </a:p>
          <a:p>
            <a:endParaRPr lang="en-US" dirty="0"/>
          </a:p>
        </p:txBody>
      </p:sp>
    </p:spTree>
    <p:extLst>
      <p:ext uri="{BB962C8B-B14F-4D97-AF65-F5344CB8AC3E}">
        <p14:creationId xmlns:p14="http://schemas.microsoft.com/office/powerpoint/2010/main" val="2385320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E7A3-AE5C-2744-9155-0C441B1AB3E0}"/>
              </a:ext>
            </a:extLst>
          </p:cNvPr>
          <p:cNvSpPr>
            <a:spLocks noGrp="1"/>
          </p:cNvSpPr>
          <p:nvPr>
            <p:ph type="title"/>
          </p:nvPr>
        </p:nvSpPr>
        <p:spPr/>
        <p:txBody>
          <a:bodyPr/>
          <a:lstStyle/>
          <a:p>
            <a:r>
              <a:rPr lang="en-US" dirty="0"/>
              <a:t>Number of articles downloaded</a:t>
            </a:r>
          </a:p>
        </p:txBody>
      </p:sp>
      <p:graphicFrame>
        <p:nvGraphicFramePr>
          <p:cNvPr id="4" name="Table 4">
            <a:extLst>
              <a:ext uri="{FF2B5EF4-FFF2-40B4-BE49-F238E27FC236}">
                <a16:creationId xmlns:a16="http://schemas.microsoft.com/office/drawing/2014/main" id="{0C353671-D3E6-7D49-ACBB-E513D47831D4}"/>
              </a:ext>
            </a:extLst>
          </p:cNvPr>
          <p:cNvGraphicFramePr>
            <a:graphicFrameLocks noGrp="1"/>
          </p:cNvGraphicFramePr>
          <p:nvPr>
            <p:ph idx="1"/>
            <p:extLst>
              <p:ext uri="{D42A27DB-BD31-4B8C-83A1-F6EECF244321}">
                <p14:modId xmlns:p14="http://schemas.microsoft.com/office/powerpoint/2010/main" val="4055318430"/>
              </p:ext>
            </p:extLst>
          </p:nvPr>
        </p:nvGraphicFramePr>
        <p:xfrm>
          <a:off x="1141411" y="1792288"/>
          <a:ext cx="9906000" cy="4754880"/>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2445303573"/>
                    </a:ext>
                  </a:extLst>
                </a:gridCol>
                <a:gridCol w="4953000">
                  <a:extLst>
                    <a:ext uri="{9D8B030D-6E8A-4147-A177-3AD203B41FA5}">
                      <a16:colId xmlns:a16="http://schemas.microsoft.com/office/drawing/2014/main" val="599949511"/>
                    </a:ext>
                  </a:extLst>
                </a:gridCol>
              </a:tblGrid>
              <a:tr h="248993">
                <a:tc>
                  <a:txBody>
                    <a:bodyPr/>
                    <a:lstStyle/>
                    <a:p>
                      <a:r>
                        <a:rPr lang="en-US" dirty="0"/>
                        <a:t>Sector</a:t>
                      </a:r>
                    </a:p>
                  </a:txBody>
                  <a:tcPr/>
                </a:tc>
                <a:tc>
                  <a:txBody>
                    <a:bodyPr/>
                    <a:lstStyle/>
                    <a:p>
                      <a:r>
                        <a:rPr lang="en-US" dirty="0"/>
                        <a:t>Articles</a:t>
                      </a:r>
                    </a:p>
                  </a:txBody>
                  <a:tcPr/>
                </a:tc>
                <a:extLst>
                  <a:ext uri="{0D108BD9-81ED-4DB2-BD59-A6C34878D82A}">
                    <a16:rowId xmlns:a16="http://schemas.microsoft.com/office/drawing/2014/main" val="1597228943"/>
                  </a:ext>
                </a:extLst>
              </a:tr>
              <a:tr h="248993">
                <a:tc>
                  <a:txBody>
                    <a:bodyPr/>
                    <a:lstStyle/>
                    <a:p>
                      <a:r>
                        <a:rPr lang="en-US" dirty="0">
                          <a:solidFill>
                            <a:srgbClr val="000000"/>
                          </a:solidFill>
                          <a:effectLst/>
                          <a:latin typeface="Helvetica Neue" panose="02000503000000020004" pitchFamily="2" charset="0"/>
                        </a:rPr>
                        <a:t>Energy</a:t>
                      </a:r>
                      <a:endParaRPr lang="en-US" dirty="0">
                        <a:effectLst/>
                      </a:endParaRPr>
                    </a:p>
                  </a:txBody>
                  <a:tcPr marL="38100" marR="38100" marT="38100" marB="38100"/>
                </a:tc>
                <a:tc>
                  <a:txBody>
                    <a:bodyPr/>
                    <a:lstStyle/>
                    <a:p>
                      <a:r>
                        <a:rPr lang="en-US" dirty="0"/>
                        <a:t>1408</a:t>
                      </a:r>
                    </a:p>
                  </a:txBody>
                  <a:tcPr/>
                </a:tc>
                <a:extLst>
                  <a:ext uri="{0D108BD9-81ED-4DB2-BD59-A6C34878D82A}">
                    <a16:rowId xmlns:a16="http://schemas.microsoft.com/office/drawing/2014/main" val="650654342"/>
                  </a:ext>
                </a:extLst>
              </a:tr>
              <a:tr h="248993">
                <a:tc>
                  <a:txBody>
                    <a:bodyPr/>
                    <a:lstStyle/>
                    <a:p>
                      <a:r>
                        <a:rPr lang="en-US">
                          <a:solidFill>
                            <a:srgbClr val="000000"/>
                          </a:solidFill>
                          <a:effectLst/>
                          <a:latin typeface="Helvetica Neue" panose="02000503000000020004" pitchFamily="2" charset="0"/>
                        </a:rPr>
                        <a:t>Gold Miners</a:t>
                      </a:r>
                      <a:endParaRPr lang="en-US">
                        <a:effectLst/>
                      </a:endParaRPr>
                    </a:p>
                  </a:txBody>
                  <a:tcPr marL="38100" marR="38100" marT="38100" marB="38100"/>
                </a:tc>
                <a:tc>
                  <a:txBody>
                    <a:bodyPr/>
                    <a:lstStyle/>
                    <a:p>
                      <a:r>
                        <a:rPr lang="en-US" dirty="0"/>
                        <a:t>725</a:t>
                      </a:r>
                    </a:p>
                  </a:txBody>
                  <a:tcPr/>
                </a:tc>
                <a:extLst>
                  <a:ext uri="{0D108BD9-81ED-4DB2-BD59-A6C34878D82A}">
                    <a16:rowId xmlns:a16="http://schemas.microsoft.com/office/drawing/2014/main" val="3153725529"/>
                  </a:ext>
                </a:extLst>
              </a:tr>
              <a:tr h="248993">
                <a:tc>
                  <a:txBody>
                    <a:bodyPr/>
                    <a:lstStyle/>
                    <a:p>
                      <a:r>
                        <a:rPr lang="en-US">
                          <a:solidFill>
                            <a:srgbClr val="000000"/>
                          </a:solidFill>
                          <a:effectLst/>
                          <a:latin typeface="Helvetica Neue" panose="02000503000000020004" pitchFamily="2" charset="0"/>
                        </a:rPr>
                        <a:t>Materials</a:t>
                      </a:r>
                      <a:endParaRPr lang="en-US">
                        <a:effectLst/>
                      </a:endParaRPr>
                    </a:p>
                  </a:txBody>
                  <a:tcPr marL="38100" marR="38100" marT="38100" marB="38100"/>
                </a:tc>
                <a:tc>
                  <a:txBody>
                    <a:bodyPr/>
                    <a:lstStyle/>
                    <a:p>
                      <a:r>
                        <a:rPr lang="en-US" dirty="0"/>
                        <a:t>7256</a:t>
                      </a:r>
                    </a:p>
                  </a:txBody>
                  <a:tcPr/>
                </a:tc>
                <a:extLst>
                  <a:ext uri="{0D108BD9-81ED-4DB2-BD59-A6C34878D82A}">
                    <a16:rowId xmlns:a16="http://schemas.microsoft.com/office/drawing/2014/main" val="4034593105"/>
                  </a:ext>
                </a:extLst>
              </a:tr>
              <a:tr h="248993">
                <a:tc>
                  <a:txBody>
                    <a:bodyPr/>
                    <a:lstStyle/>
                    <a:p>
                      <a:r>
                        <a:rPr lang="en-US">
                          <a:solidFill>
                            <a:srgbClr val="000000"/>
                          </a:solidFill>
                          <a:effectLst/>
                          <a:latin typeface="Helvetica Neue" panose="02000503000000020004" pitchFamily="2" charset="0"/>
                        </a:rPr>
                        <a:t>Industrials</a:t>
                      </a:r>
                      <a:endParaRPr lang="en-US">
                        <a:effectLst/>
                      </a:endParaRPr>
                    </a:p>
                  </a:txBody>
                  <a:tcPr marL="38100" marR="38100" marT="38100" marB="38100"/>
                </a:tc>
                <a:tc>
                  <a:txBody>
                    <a:bodyPr/>
                    <a:lstStyle/>
                    <a:p>
                      <a:r>
                        <a:rPr lang="en-US" dirty="0"/>
                        <a:t>6109</a:t>
                      </a:r>
                    </a:p>
                  </a:txBody>
                  <a:tcPr/>
                </a:tc>
                <a:extLst>
                  <a:ext uri="{0D108BD9-81ED-4DB2-BD59-A6C34878D82A}">
                    <a16:rowId xmlns:a16="http://schemas.microsoft.com/office/drawing/2014/main" val="3052371170"/>
                  </a:ext>
                </a:extLst>
              </a:tr>
              <a:tr h="248993">
                <a:tc>
                  <a:txBody>
                    <a:bodyPr/>
                    <a:lstStyle/>
                    <a:p>
                      <a:r>
                        <a:rPr lang="en-US">
                          <a:solidFill>
                            <a:srgbClr val="000000"/>
                          </a:solidFill>
                          <a:effectLst/>
                          <a:latin typeface="Helvetica Neue" panose="02000503000000020004" pitchFamily="2" charset="0"/>
                        </a:rPr>
                        <a:t>Consumer Discretionary</a:t>
                      </a:r>
                      <a:endParaRPr lang="en-US">
                        <a:effectLst/>
                      </a:endParaRPr>
                    </a:p>
                  </a:txBody>
                  <a:tcPr marL="38100" marR="38100" marT="38100" marB="38100"/>
                </a:tc>
                <a:tc>
                  <a:txBody>
                    <a:bodyPr/>
                    <a:lstStyle/>
                    <a:p>
                      <a:r>
                        <a:rPr lang="en-US" dirty="0"/>
                        <a:t>7095</a:t>
                      </a:r>
                    </a:p>
                  </a:txBody>
                  <a:tcPr/>
                </a:tc>
                <a:extLst>
                  <a:ext uri="{0D108BD9-81ED-4DB2-BD59-A6C34878D82A}">
                    <a16:rowId xmlns:a16="http://schemas.microsoft.com/office/drawing/2014/main" val="4290926165"/>
                  </a:ext>
                </a:extLst>
              </a:tr>
              <a:tr h="248993">
                <a:tc>
                  <a:txBody>
                    <a:bodyPr/>
                    <a:lstStyle/>
                    <a:p>
                      <a:r>
                        <a:rPr lang="en-US">
                          <a:solidFill>
                            <a:srgbClr val="000000"/>
                          </a:solidFill>
                          <a:effectLst/>
                          <a:latin typeface="Helvetica Neue" panose="02000503000000020004" pitchFamily="2" charset="0"/>
                        </a:rPr>
                        <a:t>Consumer Staples</a:t>
                      </a:r>
                      <a:endParaRPr lang="en-US">
                        <a:effectLst/>
                      </a:endParaRPr>
                    </a:p>
                  </a:txBody>
                  <a:tcPr marL="38100" marR="38100" marT="38100" marB="38100"/>
                </a:tc>
                <a:tc>
                  <a:txBody>
                    <a:bodyPr/>
                    <a:lstStyle/>
                    <a:p>
                      <a:r>
                        <a:rPr lang="en-US" dirty="0"/>
                        <a:t>2755</a:t>
                      </a:r>
                    </a:p>
                  </a:txBody>
                  <a:tcPr/>
                </a:tc>
                <a:extLst>
                  <a:ext uri="{0D108BD9-81ED-4DB2-BD59-A6C34878D82A}">
                    <a16:rowId xmlns:a16="http://schemas.microsoft.com/office/drawing/2014/main" val="449750616"/>
                  </a:ext>
                </a:extLst>
              </a:tr>
              <a:tr h="248993">
                <a:tc>
                  <a:txBody>
                    <a:bodyPr/>
                    <a:lstStyle/>
                    <a:p>
                      <a:r>
                        <a:rPr lang="en-US">
                          <a:solidFill>
                            <a:srgbClr val="000000"/>
                          </a:solidFill>
                          <a:effectLst/>
                          <a:latin typeface="Helvetica Neue" panose="02000503000000020004" pitchFamily="2" charset="0"/>
                        </a:rPr>
                        <a:t>Health Care</a:t>
                      </a:r>
                      <a:endParaRPr lang="en-US">
                        <a:effectLst/>
                      </a:endParaRPr>
                    </a:p>
                  </a:txBody>
                  <a:tcPr marL="38100" marR="38100" marT="38100" marB="38100"/>
                </a:tc>
                <a:tc>
                  <a:txBody>
                    <a:bodyPr/>
                    <a:lstStyle/>
                    <a:p>
                      <a:r>
                        <a:rPr lang="en-US" dirty="0"/>
                        <a:t>859</a:t>
                      </a:r>
                    </a:p>
                  </a:txBody>
                  <a:tcPr/>
                </a:tc>
                <a:extLst>
                  <a:ext uri="{0D108BD9-81ED-4DB2-BD59-A6C34878D82A}">
                    <a16:rowId xmlns:a16="http://schemas.microsoft.com/office/drawing/2014/main" val="2522841026"/>
                  </a:ext>
                </a:extLst>
              </a:tr>
              <a:tr h="248993">
                <a:tc>
                  <a:txBody>
                    <a:bodyPr/>
                    <a:lstStyle/>
                    <a:p>
                      <a:r>
                        <a:rPr lang="en-US">
                          <a:solidFill>
                            <a:srgbClr val="000000"/>
                          </a:solidFill>
                          <a:effectLst/>
                          <a:latin typeface="Helvetica Neue" panose="02000503000000020004" pitchFamily="2" charset="0"/>
                        </a:rPr>
                        <a:t>Financials</a:t>
                      </a:r>
                      <a:endParaRPr lang="en-US">
                        <a:effectLst/>
                      </a:endParaRPr>
                    </a:p>
                  </a:txBody>
                  <a:tcPr marL="38100" marR="38100" marT="38100" marB="38100"/>
                </a:tc>
                <a:tc>
                  <a:txBody>
                    <a:bodyPr/>
                    <a:lstStyle/>
                    <a:p>
                      <a:r>
                        <a:rPr lang="en-US" dirty="0"/>
                        <a:t>3871</a:t>
                      </a:r>
                    </a:p>
                  </a:txBody>
                  <a:tcPr/>
                </a:tc>
                <a:extLst>
                  <a:ext uri="{0D108BD9-81ED-4DB2-BD59-A6C34878D82A}">
                    <a16:rowId xmlns:a16="http://schemas.microsoft.com/office/drawing/2014/main" val="2245605838"/>
                  </a:ext>
                </a:extLst>
              </a:tr>
              <a:tr h="248993">
                <a:tc>
                  <a:txBody>
                    <a:bodyPr/>
                    <a:lstStyle/>
                    <a:p>
                      <a:r>
                        <a:rPr lang="en-US">
                          <a:solidFill>
                            <a:srgbClr val="000000"/>
                          </a:solidFill>
                          <a:effectLst/>
                          <a:latin typeface="Helvetica Neue" panose="02000503000000020004" pitchFamily="2" charset="0"/>
                        </a:rPr>
                        <a:t>Technology</a:t>
                      </a:r>
                      <a:endParaRPr lang="en-US">
                        <a:effectLst/>
                      </a:endParaRPr>
                    </a:p>
                  </a:txBody>
                  <a:tcPr marL="38100" marR="38100" marT="38100" marB="38100"/>
                </a:tc>
                <a:tc>
                  <a:txBody>
                    <a:bodyPr/>
                    <a:lstStyle/>
                    <a:p>
                      <a:r>
                        <a:rPr lang="en-US" dirty="0"/>
                        <a:t>4976</a:t>
                      </a:r>
                    </a:p>
                  </a:txBody>
                  <a:tcPr/>
                </a:tc>
                <a:extLst>
                  <a:ext uri="{0D108BD9-81ED-4DB2-BD59-A6C34878D82A}">
                    <a16:rowId xmlns:a16="http://schemas.microsoft.com/office/drawing/2014/main" val="2148597818"/>
                  </a:ext>
                </a:extLst>
              </a:tr>
              <a:tr h="248993">
                <a:tc>
                  <a:txBody>
                    <a:bodyPr/>
                    <a:lstStyle/>
                    <a:p>
                      <a:r>
                        <a:rPr lang="en-US">
                          <a:solidFill>
                            <a:srgbClr val="000000"/>
                          </a:solidFill>
                          <a:effectLst/>
                          <a:latin typeface="Helvetica Neue" panose="02000503000000020004" pitchFamily="2" charset="0"/>
                        </a:rPr>
                        <a:t>Telecommunications</a:t>
                      </a:r>
                      <a:endParaRPr lang="en-US">
                        <a:effectLst/>
                      </a:endParaRPr>
                    </a:p>
                  </a:txBody>
                  <a:tcPr marL="38100" marR="38100" marT="38100" marB="38100"/>
                </a:tc>
                <a:tc>
                  <a:txBody>
                    <a:bodyPr/>
                    <a:lstStyle/>
                    <a:p>
                      <a:r>
                        <a:rPr lang="en-US" dirty="0"/>
                        <a:t>1996</a:t>
                      </a:r>
                    </a:p>
                  </a:txBody>
                  <a:tcPr/>
                </a:tc>
                <a:extLst>
                  <a:ext uri="{0D108BD9-81ED-4DB2-BD59-A6C34878D82A}">
                    <a16:rowId xmlns:a16="http://schemas.microsoft.com/office/drawing/2014/main" val="1650237230"/>
                  </a:ext>
                </a:extLst>
              </a:tr>
              <a:tr h="0">
                <a:tc>
                  <a:txBody>
                    <a:bodyPr/>
                    <a:lstStyle/>
                    <a:p>
                      <a:r>
                        <a:rPr lang="en-US">
                          <a:solidFill>
                            <a:srgbClr val="000000"/>
                          </a:solidFill>
                          <a:effectLst/>
                          <a:latin typeface="Helvetica Neue" panose="02000503000000020004" pitchFamily="2" charset="0"/>
                        </a:rPr>
                        <a:t>Utilities</a:t>
                      </a:r>
                      <a:endParaRPr lang="en-US">
                        <a:effectLst/>
                      </a:endParaRPr>
                    </a:p>
                  </a:txBody>
                  <a:tcPr marL="38100" marR="38100" marT="38100" marB="38100"/>
                </a:tc>
                <a:tc>
                  <a:txBody>
                    <a:bodyPr/>
                    <a:lstStyle/>
                    <a:p>
                      <a:r>
                        <a:rPr lang="en-US" dirty="0"/>
                        <a:t>1774</a:t>
                      </a:r>
                    </a:p>
                  </a:txBody>
                  <a:tcPr/>
                </a:tc>
                <a:extLst>
                  <a:ext uri="{0D108BD9-81ED-4DB2-BD59-A6C34878D82A}">
                    <a16:rowId xmlns:a16="http://schemas.microsoft.com/office/drawing/2014/main" val="1058229298"/>
                  </a:ext>
                </a:extLst>
              </a:tr>
              <a:tr h="0">
                <a:tc>
                  <a:txBody>
                    <a:bodyPr/>
                    <a:lstStyle/>
                    <a:p>
                      <a:r>
                        <a:rPr lang="en-US" dirty="0">
                          <a:solidFill>
                            <a:srgbClr val="000000"/>
                          </a:solidFill>
                          <a:effectLst/>
                          <a:latin typeface="Helvetica Neue" panose="02000503000000020004" pitchFamily="2" charset="0"/>
                        </a:rPr>
                        <a:t>Real estate</a:t>
                      </a:r>
                      <a:endParaRPr lang="en-US" dirty="0">
                        <a:effectLst/>
                      </a:endParaRPr>
                    </a:p>
                  </a:txBody>
                  <a:tcPr marL="38100" marR="38100" marT="38100" marB="38100"/>
                </a:tc>
                <a:tc>
                  <a:txBody>
                    <a:bodyPr/>
                    <a:lstStyle/>
                    <a:p>
                      <a:r>
                        <a:rPr lang="en-US" dirty="0"/>
                        <a:t>1460</a:t>
                      </a:r>
                    </a:p>
                  </a:txBody>
                  <a:tcPr/>
                </a:tc>
                <a:extLst>
                  <a:ext uri="{0D108BD9-81ED-4DB2-BD59-A6C34878D82A}">
                    <a16:rowId xmlns:a16="http://schemas.microsoft.com/office/drawing/2014/main" val="2257977732"/>
                  </a:ext>
                </a:extLst>
              </a:tr>
            </a:tbl>
          </a:graphicData>
        </a:graphic>
      </p:graphicFrame>
      <p:sp>
        <p:nvSpPr>
          <p:cNvPr id="5" name="TextBox 4">
            <a:extLst>
              <a:ext uri="{FF2B5EF4-FFF2-40B4-BE49-F238E27FC236}">
                <a16:creationId xmlns:a16="http://schemas.microsoft.com/office/drawing/2014/main" id="{9E3A5FCF-73A7-D74B-BBFA-1C2723F4A457}"/>
              </a:ext>
            </a:extLst>
          </p:cNvPr>
          <p:cNvSpPr txBox="1"/>
          <p:nvPr/>
        </p:nvSpPr>
        <p:spPr>
          <a:xfrm>
            <a:off x="10178262" y="1357803"/>
            <a:ext cx="869149" cy="369332"/>
          </a:xfrm>
          <a:prstGeom prst="rect">
            <a:avLst/>
          </a:prstGeom>
          <a:noFill/>
        </p:spPr>
        <p:txBody>
          <a:bodyPr wrap="none" rtlCol="0">
            <a:spAutoFit/>
          </a:bodyPr>
          <a:lstStyle/>
          <a:p>
            <a:r>
              <a:rPr lang="en-US" dirty="0"/>
              <a:t>40,284</a:t>
            </a:r>
          </a:p>
        </p:txBody>
      </p:sp>
    </p:spTree>
    <p:extLst>
      <p:ext uri="{BB962C8B-B14F-4D97-AF65-F5344CB8AC3E}">
        <p14:creationId xmlns:p14="http://schemas.microsoft.com/office/powerpoint/2010/main" val="1331145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736C125-15A5-DC41-B5D4-7A091A72B693}"/>
              </a:ext>
            </a:extLst>
          </p:cNvPr>
          <p:cNvSpPr>
            <a:spLocks noGrp="1"/>
          </p:cNvSpPr>
          <p:nvPr>
            <p:ph type="title"/>
          </p:nvPr>
        </p:nvSpPr>
        <p:spPr>
          <a:xfrm>
            <a:off x="853330" y="1134681"/>
            <a:ext cx="2743310" cy="4255025"/>
          </a:xfrm>
        </p:spPr>
        <p:txBody>
          <a:bodyPr>
            <a:normAutofit/>
          </a:bodyPr>
          <a:lstStyle/>
          <a:p>
            <a:r>
              <a:rPr lang="en-US">
                <a:solidFill>
                  <a:srgbClr val="FFFFFF"/>
                </a:solidFill>
              </a:rPr>
              <a:t>Next steps</a:t>
            </a:r>
          </a:p>
        </p:txBody>
      </p:sp>
      <p:graphicFrame>
        <p:nvGraphicFramePr>
          <p:cNvPr id="5" name="Content Placeholder 2">
            <a:extLst>
              <a:ext uri="{FF2B5EF4-FFF2-40B4-BE49-F238E27FC236}">
                <a16:creationId xmlns:a16="http://schemas.microsoft.com/office/drawing/2014/main" id="{998AA826-A688-3028-90C2-85927BDA72B4}"/>
              </a:ext>
            </a:extLst>
          </p:cNvPr>
          <p:cNvGraphicFramePr>
            <a:graphicFrameLocks noGrp="1"/>
          </p:cNvGraphicFramePr>
          <p:nvPr>
            <p:ph idx="1"/>
            <p:extLst>
              <p:ext uri="{D42A27DB-BD31-4B8C-83A1-F6EECF244321}">
                <p14:modId xmlns:p14="http://schemas.microsoft.com/office/powerpoint/2010/main" val="2258375705"/>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13803"/>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FACD-FB92-B448-996D-29EC281D18A1}"/>
              </a:ext>
            </a:extLst>
          </p:cNvPr>
          <p:cNvSpPr>
            <a:spLocks noGrp="1"/>
          </p:cNvSpPr>
          <p:nvPr>
            <p:ph type="title"/>
          </p:nvPr>
        </p:nvSpPr>
        <p:spPr/>
        <p:txBody>
          <a:bodyPr/>
          <a:lstStyle/>
          <a:p>
            <a:r>
              <a:rPr lang="en-US" dirty="0"/>
              <a:t>Process</a:t>
            </a:r>
          </a:p>
        </p:txBody>
      </p:sp>
      <p:graphicFrame>
        <p:nvGraphicFramePr>
          <p:cNvPr id="4" name="Content Placeholder 3">
            <a:extLst>
              <a:ext uri="{FF2B5EF4-FFF2-40B4-BE49-F238E27FC236}">
                <a16:creationId xmlns:a16="http://schemas.microsoft.com/office/drawing/2014/main" id="{43AE5A22-2299-864E-BD96-50DA7C19A727}"/>
              </a:ext>
            </a:extLst>
          </p:cNvPr>
          <p:cNvGraphicFramePr>
            <a:graphicFrameLocks noGrp="1"/>
          </p:cNvGraphicFramePr>
          <p:nvPr>
            <p:ph idx="1"/>
            <p:extLst>
              <p:ext uri="{D42A27DB-BD31-4B8C-83A1-F6EECF244321}">
                <p14:modId xmlns:p14="http://schemas.microsoft.com/office/powerpoint/2010/main" val="1924353261"/>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85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78461D-926A-4F44-ABB3-912B94F87347}"/>
              </a:ext>
            </a:extLst>
          </p:cNvPr>
          <p:cNvSpPr>
            <a:spLocks noGrp="1"/>
          </p:cNvSpPr>
          <p:nvPr>
            <p:ph type="title"/>
          </p:nvPr>
        </p:nvSpPr>
        <p:spPr/>
        <p:txBody>
          <a:bodyPr/>
          <a:lstStyle/>
          <a:p>
            <a:r>
              <a:rPr lang="en-US" dirty="0"/>
              <a:t>Hyper Parameters</a:t>
            </a:r>
          </a:p>
        </p:txBody>
      </p:sp>
      <p:sp>
        <p:nvSpPr>
          <p:cNvPr id="6" name="Content Placeholder 5">
            <a:extLst>
              <a:ext uri="{FF2B5EF4-FFF2-40B4-BE49-F238E27FC236}">
                <a16:creationId xmlns:a16="http://schemas.microsoft.com/office/drawing/2014/main" id="{1DA23993-A82C-6A4D-9180-7EC343CFEDC3}"/>
              </a:ext>
            </a:extLst>
          </p:cNvPr>
          <p:cNvSpPr>
            <a:spLocks noGrp="1"/>
          </p:cNvSpPr>
          <p:nvPr>
            <p:ph sz="half" idx="1"/>
          </p:nvPr>
        </p:nvSpPr>
        <p:spPr/>
        <p:txBody>
          <a:bodyPr>
            <a:normAutofit fontScale="70000" lnSpcReduction="20000"/>
          </a:bodyPr>
          <a:lstStyle/>
          <a:p>
            <a:r>
              <a:rPr lang="en-US" dirty="0"/>
              <a:t>model = </a:t>
            </a:r>
            <a:r>
              <a:rPr lang="en-US" dirty="0" err="1"/>
              <a:t>TCNModel</a:t>
            </a:r>
            <a:r>
              <a:rPr lang="en-US" dirty="0"/>
              <a:t>(</a:t>
            </a:r>
            <a:br>
              <a:rPr lang="en-US" dirty="0"/>
            </a:br>
            <a:r>
              <a:rPr lang="en-US" dirty="0"/>
              <a:t>    </a:t>
            </a:r>
            <a:r>
              <a:rPr lang="en-US" dirty="0" err="1"/>
              <a:t>input_chunk_length</a:t>
            </a:r>
            <a:r>
              <a:rPr lang="en-US" dirty="0"/>
              <a:t>=365,</a:t>
            </a:r>
            <a:br>
              <a:rPr lang="en-US" dirty="0"/>
            </a:br>
            <a:r>
              <a:rPr lang="en-US" dirty="0"/>
              <a:t>    </a:t>
            </a:r>
            <a:r>
              <a:rPr lang="en-US" dirty="0" err="1"/>
              <a:t>output_chunk_length</a:t>
            </a:r>
            <a:r>
              <a:rPr lang="en-US" dirty="0"/>
              <a:t>=7,</a:t>
            </a:r>
            <a:br>
              <a:rPr lang="en-US" dirty="0"/>
            </a:br>
            <a:r>
              <a:rPr lang="en-US" dirty="0"/>
              <a:t>    </a:t>
            </a:r>
            <a:r>
              <a:rPr lang="en-US" dirty="0" err="1"/>
              <a:t>n_epochs</a:t>
            </a:r>
            <a:r>
              <a:rPr lang="en-US" dirty="0"/>
              <a:t>=50,</a:t>
            </a:r>
            <a:br>
              <a:rPr lang="en-US" dirty="0"/>
            </a:br>
            <a:r>
              <a:rPr lang="en-US" dirty="0"/>
              <a:t>    dropout=0.2,</a:t>
            </a:r>
            <a:br>
              <a:rPr lang="en-US" dirty="0"/>
            </a:br>
            <a:r>
              <a:rPr lang="en-US" dirty="0"/>
              <a:t>    </a:t>
            </a:r>
            <a:r>
              <a:rPr lang="en-US" dirty="0" err="1"/>
              <a:t>dilation_base</a:t>
            </a:r>
            <a:r>
              <a:rPr lang="en-US" dirty="0"/>
              <a:t>=2,</a:t>
            </a:r>
            <a:br>
              <a:rPr lang="en-US" dirty="0"/>
            </a:br>
            <a:r>
              <a:rPr lang="en-US" dirty="0"/>
              <a:t>    </a:t>
            </a:r>
            <a:r>
              <a:rPr lang="en-US" dirty="0" err="1"/>
              <a:t>weight_norm</a:t>
            </a:r>
            <a:r>
              <a:rPr lang="en-US" dirty="0"/>
              <a:t>=True,</a:t>
            </a:r>
            <a:br>
              <a:rPr lang="en-US" dirty="0"/>
            </a:br>
            <a:r>
              <a:rPr lang="en-US" dirty="0"/>
              <a:t>    </a:t>
            </a:r>
            <a:r>
              <a:rPr lang="en-US" dirty="0" err="1"/>
              <a:t>kernel_size</a:t>
            </a:r>
            <a:r>
              <a:rPr lang="en-US" dirty="0"/>
              <a:t>=5,</a:t>
            </a:r>
            <a:br>
              <a:rPr lang="en-US" dirty="0"/>
            </a:br>
            <a:r>
              <a:rPr lang="en-US" dirty="0"/>
              <a:t>    </a:t>
            </a:r>
            <a:r>
              <a:rPr lang="en-US" dirty="0" err="1"/>
              <a:t>num_filters</a:t>
            </a:r>
            <a:r>
              <a:rPr lang="en-US" dirty="0"/>
              <a:t>=8,</a:t>
            </a:r>
            <a:br>
              <a:rPr lang="en-US" dirty="0"/>
            </a:br>
            <a:r>
              <a:rPr lang="en-US" dirty="0"/>
              <a:t>    </a:t>
            </a:r>
            <a:r>
              <a:rPr lang="en-US" dirty="0" err="1"/>
              <a:t>nr_epochs_val_period</a:t>
            </a:r>
            <a:r>
              <a:rPr lang="en-US" dirty="0"/>
              <a:t>=1,</a:t>
            </a:r>
            <a:br>
              <a:rPr lang="en-US" dirty="0"/>
            </a:br>
            <a:r>
              <a:rPr lang="en-US" dirty="0"/>
              <a:t>    </a:t>
            </a:r>
            <a:r>
              <a:rPr lang="en-US" dirty="0" err="1"/>
              <a:t>random_state</a:t>
            </a:r>
            <a:r>
              <a:rPr lang="en-US" dirty="0"/>
              <a:t>=0,</a:t>
            </a:r>
            <a:br>
              <a:rPr lang="en-US" dirty="0"/>
            </a:br>
            <a:r>
              <a:rPr lang="en-US" dirty="0"/>
              <a:t>)</a:t>
            </a:r>
          </a:p>
        </p:txBody>
      </p:sp>
      <p:pic>
        <p:nvPicPr>
          <p:cNvPr id="11" name="Picture 4">
            <a:extLst>
              <a:ext uri="{FF2B5EF4-FFF2-40B4-BE49-F238E27FC236}">
                <a16:creationId xmlns:a16="http://schemas.microsoft.com/office/drawing/2014/main" id="{D7E8F8F3-1732-6E47-9D34-919AFB90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902" y="2134392"/>
            <a:ext cx="7416334" cy="37719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587C5D8-C537-4C4E-98CF-D88331ADBD0E}"/>
              </a:ext>
            </a:extLst>
          </p:cNvPr>
          <p:cNvCxnSpPr/>
          <p:nvPr/>
        </p:nvCxnSpPr>
        <p:spPr>
          <a:xfrm>
            <a:off x="3394364" y="3726873"/>
            <a:ext cx="3380509" cy="138258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5419768-140C-7541-9011-AABD66593F19}"/>
              </a:ext>
            </a:extLst>
          </p:cNvPr>
          <p:cNvCxnSpPr>
            <a:cxnSpLocks/>
          </p:cNvCxnSpPr>
          <p:nvPr/>
        </p:nvCxnSpPr>
        <p:spPr>
          <a:xfrm>
            <a:off x="3089564" y="4294909"/>
            <a:ext cx="3822773" cy="92964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FD28260-5384-DF45-93A3-7F5315F803A3}"/>
              </a:ext>
            </a:extLst>
          </p:cNvPr>
          <p:cNvCxnSpPr>
            <a:cxnSpLocks/>
          </p:cNvCxnSpPr>
          <p:nvPr/>
        </p:nvCxnSpPr>
        <p:spPr>
          <a:xfrm>
            <a:off x="3394364" y="4020342"/>
            <a:ext cx="3517973" cy="84260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3662410-5FC1-194B-8253-C7314B4F7667}"/>
              </a:ext>
            </a:extLst>
          </p:cNvPr>
          <p:cNvCxnSpPr>
            <a:cxnSpLocks/>
          </p:cNvCxnSpPr>
          <p:nvPr/>
        </p:nvCxnSpPr>
        <p:spPr>
          <a:xfrm flipV="1">
            <a:off x="3699164" y="1575807"/>
            <a:ext cx="1704109" cy="142536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3309DA-7A97-924E-8AC6-D6A326BED6AB}"/>
              </a:ext>
            </a:extLst>
          </p:cNvPr>
          <p:cNvSpPr txBox="1"/>
          <p:nvPr/>
        </p:nvSpPr>
        <p:spPr>
          <a:xfrm>
            <a:off x="5374483" y="1276047"/>
            <a:ext cx="1694053" cy="369332"/>
          </a:xfrm>
          <a:prstGeom prst="rect">
            <a:avLst/>
          </a:prstGeom>
          <a:noFill/>
        </p:spPr>
        <p:txBody>
          <a:bodyPr wrap="none" rtlCol="0">
            <a:spAutoFit/>
          </a:bodyPr>
          <a:lstStyle/>
          <a:p>
            <a:r>
              <a:rPr lang="en-US" dirty="0"/>
              <a:t>Weekly forecast</a:t>
            </a:r>
          </a:p>
        </p:txBody>
      </p:sp>
      <p:cxnSp>
        <p:nvCxnSpPr>
          <p:cNvPr id="23" name="Straight Arrow Connector 22">
            <a:extLst>
              <a:ext uri="{FF2B5EF4-FFF2-40B4-BE49-F238E27FC236}">
                <a16:creationId xmlns:a16="http://schemas.microsoft.com/office/drawing/2014/main" id="{352F48B2-6D5C-E149-A3BB-FFE74FB886A2}"/>
              </a:ext>
            </a:extLst>
          </p:cNvPr>
          <p:cNvCxnSpPr>
            <a:cxnSpLocks/>
          </p:cNvCxnSpPr>
          <p:nvPr/>
        </p:nvCxnSpPr>
        <p:spPr>
          <a:xfrm>
            <a:off x="3394364" y="4919099"/>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765C8B43-413F-7A4C-9AFB-339458E2B001}"/>
              </a:ext>
            </a:extLst>
          </p:cNvPr>
          <p:cNvSpPr txBox="1"/>
          <p:nvPr/>
        </p:nvSpPr>
        <p:spPr>
          <a:xfrm>
            <a:off x="4156364" y="6021387"/>
            <a:ext cx="2290563" cy="369332"/>
          </a:xfrm>
          <a:prstGeom prst="rect">
            <a:avLst/>
          </a:prstGeom>
          <a:noFill/>
        </p:spPr>
        <p:txBody>
          <a:bodyPr wrap="none" rtlCol="0">
            <a:spAutoFit/>
          </a:bodyPr>
          <a:lstStyle/>
          <a:p>
            <a:r>
              <a:rPr lang="en-US" dirty="0"/>
              <a:t>Periods to wait for Loss</a:t>
            </a:r>
          </a:p>
        </p:txBody>
      </p:sp>
      <p:cxnSp>
        <p:nvCxnSpPr>
          <p:cNvPr id="26" name="Straight Arrow Connector 25">
            <a:extLst>
              <a:ext uri="{FF2B5EF4-FFF2-40B4-BE49-F238E27FC236}">
                <a16:creationId xmlns:a16="http://schemas.microsoft.com/office/drawing/2014/main" id="{4EBD83EE-0878-634B-A958-D45BC0506425}"/>
              </a:ext>
            </a:extLst>
          </p:cNvPr>
          <p:cNvCxnSpPr>
            <a:cxnSpLocks/>
          </p:cNvCxnSpPr>
          <p:nvPr/>
        </p:nvCxnSpPr>
        <p:spPr>
          <a:xfrm>
            <a:off x="3089564" y="5128958"/>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C36DEAA-21A8-CE45-BEF2-04E684733212}"/>
              </a:ext>
            </a:extLst>
          </p:cNvPr>
          <p:cNvSpPr txBox="1"/>
          <p:nvPr/>
        </p:nvSpPr>
        <p:spPr>
          <a:xfrm>
            <a:off x="3803849" y="6410215"/>
            <a:ext cx="1661609" cy="369332"/>
          </a:xfrm>
          <a:prstGeom prst="rect">
            <a:avLst/>
          </a:prstGeom>
          <a:noFill/>
        </p:spPr>
        <p:txBody>
          <a:bodyPr wrap="none" rtlCol="0">
            <a:spAutoFit/>
          </a:bodyPr>
          <a:lstStyle/>
          <a:p>
            <a:r>
              <a:rPr lang="en-US" dirty="0"/>
              <a:t>Random weights</a:t>
            </a:r>
          </a:p>
        </p:txBody>
      </p:sp>
    </p:spTree>
    <p:extLst>
      <p:ext uri="{BB962C8B-B14F-4D97-AF65-F5344CB8AC3E}">
        <p14:creationId xmlns:p14="http://schemas.microsoft.com/office/powerpoint/2010/main" val="3195918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7B81-5180-1245-8F9E-F248622B8C2B}"/>
              </a:ext>
            </a:extLst>
          </p:cNvPr>
          <p:cNvSpPr>
            <a:spLocks noGrp="1"/>
          </p:cNvSpPr>
          <p:nvPr>
            <p:ph type="title"/>
          </p:nvPr>
        </p:nvSpPr>
        <p:spPr/>
        <p:txBody>
          <a:bodyPr/>
          <a:lstStyle/>
          <a:p>
            <a:r>
              <a:rPr lang="en-US" dirty="0"/>
              <a:t>Something doesn’t look right…</a:t>
            </a:r>
          </a:p>
        </p:txBody>
      </p:sp>
      <p:pic>
        <p:nvPicPr>
          <p:cNvPr id="45" name="Content Placeholder 44">
            <a:extLst>
              <a:ext uri="{FF2B5EF4-FFF2-40B4-BE49-F238E27FC236}">
                <a16:creationId xmlns:a16="http://schemas.microsoft.com/office/drawing/2014/main" id="{76813727-6542-B942-9823-A7AC65CCCFA3}"/>
              </a:ext>
            </a:extLst>
          </p:cNvPr>
          <p:cNvPicPr>
            <a:picLocks noGrp="1" noChangeAspect="1"/>
          </p:cNvPicPr>
          <p:nvPr>
            <p:ph idx="1"/>
          </p:nvPr>
        </p:nvPicPr>
        <p:blipFill>
          <a:blip r:embed="rId2"/>
          <a:stretch>
            <a:fillRect/>
          </a:stretch>
        </p:blipFill>
        <p:spPr>
          <a:xfrm>
            <a:off x="2198530" y="2249488"/>
            <a:ext cx="7791766" cy="3541712"/>
          </a:xfrm>
          <a:prstGeom prst="rect">
            <a:avLst/>
          </a:prstGeom>
        </p:spPr>
      </p:pic>
    </p:spTree>
    <p:extLst>
      <p:ext uri="{BB962C8B-B14F-4D97-AF65-F5344CB8AC3E}">
        <p14:creationId xmlns:p14="http://schemas.microsoft.com/office/powerpoint/2010/main" val="3614957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329731-2EEE-9446-B7DC-B5E2874A3EAF}"/>
              </a:ext>
            </a:extLst>
          </p:cNvPr>
          <p:cNvSpPr>
            <a:spLocks noGrp="1"/>
          </p:cNvSpPr>
          <p:nvPr>
            <p:ph type="title"/>
          </p:nvPr>
        </p:nvSpPr>
        <p:spPr/>
        <p:txBody>
          <a:bodyPr/>
          <a:lstStyle/>
          <a:p>
            <a:r>
              <a:rPr lang="en-US" dirty="0"/>
              <a:t>BERT model applied to news </a:t>
            </a:r>
          </a:p>
        </p:txBody>
      </p:sp>
      <p:pic>
        <p:nvPicPr>
          <p:cNvPr id="8" name="Content Placeholder 7">
            <a:extLst>
              <a:ext uri="{FF2B5EF4-FFF2-40B4-BE49-F238E27FC236}">
                <a16:creationId xmlns:a16="http://schemas.microsoft.com/office/drawing/2014/main" id="{5718FF35-BCE7-9543-9E2D-C8F78374F0B6}"/>
              </a:ext>
            </a:extLst>
          </p:cNvPr>
          <p:cNvPicPr>
            <a:picLocks noGrp="1" noChangeAspect="1"/>
          </p:cNvPicPr>
          <p:nvPr>
            <p:ph sz="half" idx="1"/>
          </p:nvPr>
        </p:nvPicPr>
        <p:blipFill>
          <a:blip r:embed="rId2"/>
          <a:stretch>
            <a:fillRect/>
          </a:stretch>
        </p:blipFill>
        <p:spPr>
          <a:xfrm>
            <a:off x="1141413" y="2681382"/>
            <a:ext cx="4878387" cy="2677923"/>
          </a:xfrm>
        </p:spPr>
      </p:pic>
      <p:sp>
        <p:nvSpPr>
          <p:cNvPr id="6" name="Content Placeholder 5">
            <a:extLst>
              <a:ext uri="{FF2B5EF4-FFF2-40B4-BE49-F238E27FC236}">
                <a16:creationId xmlns:a16="http://schemas.microsoft.com/office/drawing/2014/main" id="{850E3044-23FA-5F47-9DC5-8569B37AE264}"/>
              </a:ext>
            </a:extLst>
          </p:cNvPr>
          <p:cNvSpPr>
            <a:spLocks noGrp="1"/>
          </p:cNvSpPr>
          <p:nvPr>
            <p:ph sz="half" idx="2"/>
          </p:nvPr>
        </p:nvSpPr>
        <p:spPr/>
        <p:txBody>
          <a:bodyPr>
            <a:normAutofit fontScale="47500" lnSpcReduction="20000"/>
          </a:bodyPr>
          <a:lstStyle/>
          <a:p>
            <a:r>
              <a:rPr lang="en-US" dirty="0"/>
              <a:t>“Palm Springs has just ushered in America’s first all-LGBT city council and this is what it’s doing to celebrate: nothing. Mayor Robert Moon, left, and the rest of Palm Springs’ new all-LGBT city council: Christy Gilbert </a:t>
            </a:r>
            <a:r>
              <a:rPr lang="en-US" dirty="0" err="1"/>
              <a:t>Holstege</a:t>
            </a:r>
            <a:r>
              <a:rPr lang="en-US" dirty="0"/>
              <a:t>, JR Roberts, Lisa Middleton, Geoff Kors. Palm Springs, a 47,000-strong community which boasts fine dining, galleries and mid-century architecture, feels like a parallel universe. Christy </a:t>
            </a:r>
            <a:r>
              <a:rPr lang="en-US" dirty="0" err="1"/>
              <a:t>Holstege</a:t>
            </a:r>
            <a:r>
              <a:rPr lang="en-US" dirty="0"/>
              <a:t>, a newly elected member of Palm Springs’ all-LGBT city council. Gay vacationers flocked here in recent decades because it was discreet – what happened in Palm Springs stayed in Palm Springs – and many ended up staying”</a:t>
            </a:r>
          </a:p>
          <a:p>
            <a:r>
              <a:rPr lang="en-US" dirty="0"/>
              <a:t>Ask a Fool: How can I protect against 2018 market correction? Many experts are calling for a market correction in 2018. Healthcare conglomerate Johnson &amp; Johnson is another case in point, with its predictable cash flow and the recession-resistant, nondiscretionary nature of its core products. Offer from the Motley Fool: Offer from The Motley Fool: The 10 best stocks to buy </a:t>
            </a:r>
            <a:r>
              <a:rPr lang="en-US" dirty="0" err="1"/>
              <a:t>nowMotley</a:t>
            </a:r>
            <a:r>
              <a:rPr lang="en-US" dirty="0"/>
              <a:t> Fool co-founders Tom and David Gardner have spent more than a decade beating the market. In fact, the newsletter they run, Motley Fool Stock Advisor, has tripled the S&amp;P 500!</a:t>
            </a:r>
          </a:p>
        </p:txBody>
      </p:sp>
    </p:spTree>
    <p:extLst>
      <p:ext uri="{BB962C8B-B14F-4D97-AF65-F5344CB8AC3E}">
        <p14:creationId xmlns:p14="http://schemas.microsoft.com/office/powerpoint/2010/main" val="3490509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D7EE-B2F8-1E4B-9244-416F4CAB39BE}"/>
              </a:ext>
            </a:extLst>
          </p:cNvPr>
          <p:cNvSpPr>
            <a:spLocks noGrp="1"/>
          </p:cNvSpPr>
          <p:nvPr>
            <p:ph type="title"/>
          </p:nvPr>
        </p:nvSpPr>
        <p:spPr/>
        <p:txBody>
          <a:bodyPr/>
          <a:lstStyle/>
          <a:p>
            <a:r>
              <a:rPr lang="en-US" dirty="0"/>
              <a:t>Other lessons learned</a:t>
            </a:r>
          </a:p>
        </p:txBody>
      </p:sp>
      <p:sp>
        <p:nvSpPr>
          <p:cNvPr id="3" name="Content Placeholder 2">
            <a:extLst>
              <a:ext uri="{FF2B5EF4-FFF2-40B4-BE49-F238E27FC236}">
                <a16:creationId xmlns:a16="http://schemas.microsoft.com/office/drawing/2014/main" id="{A0A35E26-76C5-9A4D-93F4-0931A8909DE5}"/>
              </a:ext>
            </a:extLst>
          </p:cNvPr>
          <p:cNvSpPr>
            <a:spLocks noGrp="1"/>
          </p:cNvSpPr>
          <p:nvPr>
            <p:ph sz="half" idx="1"/>
          </p:nvPr>
        </p:nvSpPr>
        <p:spPr/>
        <p:txBody>
          <a:bodyPr/>
          <a:lstStyle/>
          <a:p>
            <a:r>
              <a:rPr lang="en-US" dirty="0"/>
              <a:t>Docker Containers </a:t>
            </a:r>
          </a:p>
          <a:p>
            <a:pPr lvl="1"/>
            <a:r>
              <a:rPr lang="en-US" dirty="0"/>
              <a:t>Shared Memory default 64M</a:t>
            </a:r>
          </a:p>
          <a:p>
            <a:pPr lvl="1"/>
            <a:r>
              <a:rPr lang="en-US" dirty="0"/>
              <a:t>Binding Host Folder</a:t>
            </a:r>
          </a:p>
          <a:p>
            <a:r>
              <a:rPr lang="en-US" dirty="0"/>
              <a:t>Visual Studio Code</a:t>
            </a:r>
          </a:p>
          <a:p>
            <a:pPr lvl="1"/>
            <a:r>
              <a:rPr lang="en-US" dirty="0"/>
              <a:t>Great support for remote docker development</a:t>
            </a:r>
          </a:p>
        </p:txBody>
      </p:sp>
    </p:spTree>
    <p:extLst>
      <p:ext uri="{BB962C8B-B14F-4D97-AF65-F5344CB8AC3E}">
        <p14:creationId xmlns:p14="http://schemas.microsoft.com/office/powerpoint/2010/main" val="1613291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3DE4879-97F3-EC4A-9540-D86F2FC4B18E}"/>
              </a:ext>
            </a:extLst>
          </p:cNvPr>
          <p:cNvSpPr>
            <a:spLocks noGrp="1"/>
          </p:cNvSpPr>
          <p:nvPr>
            <p:ph type="title"/>
          </p:nvPr>
        </p:nvSpPr>
        <p:spPr/>
        <p:txBody>
          <a:bodyPr/>
          <a:lstStyle/>
          <a:p>
            <a:r>
              <a:rPr lang="en-US"/>
              <a:t>Next experiment – larger models</a:t>
            </a:r>
            <a:endParaRPr lang="en-US" dirty="0"/>
          </a:p>
        </p:txBody>
      </p:sp>
      <p:sp>
        <p:nvSpPr>
          <p:cNvPr id="8" name="Content Placeholder 7">
            <a:extLst>
              <a:ext uri="{FF2B5EF4-FFF2-40B4-BE49-F238E27FC236}">
                <a16:creationId xmlns:a16="http://schemas.microsoft.com/office/drawing/2014/main" id="{2BEA44F9-DF4B-F04C-89A3-481B13B7945F}"/>
              </a:ext>
            </a:extLst>
          </p:cNvPr>
          <p:cNvSpPr>
            <a:spLocks noGrp="1"/>
          </p:cNvSpPr>
          <p:nvPr>
            <p:ph idx="1"/>
          </p:nvPr>
        </p:nvSpPr>
        <p:spPr/>
        <p:txBody>
          <a:bodyPr/>
          <a:lstStyle/>
          <a:p>
            <a:r>
              <a:rPr lang="en-US" dirty="0" err="1"/>
              <a:t>RoBERTa</a:t>
            </a:r>
            <a:r>
              <a:rPr lang="en-US" dirty="0"/>
              <a:t> - </a:t>
            </a:r>
            <a:r>
              <a:rPr lang="en-US" dirty="0" err="1"/>
              <a:t>roberta</a:t>
            </a:r>
            <a:r>
              <a:rPr lang="en-US" dirty="0"/>
              <a:t>-large-</a:t>
            </a:r>
            <a:r>
              <a:rPr lang="en-US" dirty="0" err="1"/>
              <a:t>mnli</a:t>
            </a:r>
            <a:endParaRPr lang="en-US" dirty="0"/>
          </a:p>
          <a:p>
            <a:r>
              <a:rPr lang="en-US" dirty="0"/>
              <a:t>Bert - </a:t>
            </a:r>
            <a:r>
              <a:rPr lang="en-US" dirty="0" err="1"/>
              <a:t>bert</a:t>
            </a:r>
            <a:r>
              <a:rPr lang="en-US" dirty="0"/>
              <a:t>-large-uncased</a:t>
            </a:r>
          </a:p>
        </p:txBody>
      </p:sp>
    </p:spTree>
    <p:extLst>
      <p:ext uri="{BB962C8B-B14F-4D97-AF65-F5344CB8AC3E}">
        <p14:creationId xmlns:p14="http://schemas.microsoft.com/office/powerpoint/2010/main" val="2916630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B440F6-61AC-B241-6EE7-A06121047970}"/>
              </a:ext>
            </a:extLst>
          </p:cNvPr>
          <p:cNvSpPr>
            <a:spLocks noGrp="1"/>
          </p:cNvSpPr>
          <p:nvPr>
            <p:ph type="title"/>
          </p:nvPr>
        </p:nvSpPr>
        <p:spPr/>
        <p:txBody>
          <a:bodyPr/>
          <a:lstStyle/>
          <a:p>
            <a:r>
              <a:rPr lang="en-US" dirty="0" err="1"/>
              <a:t>bert</a:t>
            </a:r>
            <a:r>
              <a:rPr lang="en-US" dirty="0"/>
              <a:t>-large-uncased</a:t>
            </a:r>
          </a:p>
        </p:txBody>
      </p:sp>
      <p:pic>
        <p:nvPicPr>
          <p:cNvPr id="6" name="Content Placeholder 5">
            <a:extLst>
              <a:ext uri="{FF2B5EF4-FFF2-40B4-BE49-F238E27FC236}">
                <a16:creationId xmlns:a16="http://schemas.microsoft.com/office/drawing/2014/main" id="{CD5100F4-4F2F-F7CC-285E-86D904180521}"/>
              </a:ext>
            </a:extLst>
          </p:cNvPr>
          <p:cNvPicPr>
            <a:picLocks noGrp="1" noChangeAspect="1"/>
          </p:cNvPicPr>
          <p:nvPr>
            <p:ph idx="1"/>
          </p:nvPr>
        </p:nvPicPr>
        <p:blipFill>
          <a:blip r:embed="rId2"/>
          <a:stretch>
            <a:fillRect/>
          </a:stretch>
        </p:blipFill>
        <p:spPr>
          <a:xfrm>
            <a:off x="2167209" y="2249488"/>
            <a:ext cx="7854408" cy="3541712"/>
          </a:xfrm>
        </p:spPr>
      </p:pic>
    </p:spTree>
    <p:extLst>
      <p:ext uri="{BB962C8B-B14F-4D97-AF65-F5344CB8AC3E}">
        <p14:creationId xmlns:p14="http://schemas.microsoft.com/office/powerpoint/2010/main" val="2046284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329731-2EEE-9446-B7DC-B5E2874A3EAF}"/>
              </a:ext>
            </a:extLst>
          </p:cNvPr>
          <p:cNvSpPr>
            <a:spLocks noGrp="1"/>
          </p:cNvSpPr>
          <p:nvPr>
            <p:ph type="title"/>
          </p:nvPr>
        </p:nvSpPr>
        <p:spPr/>
        <p:txBody>
          <a:bodyPr/>
          <a:lstStyle/>
          <a:p>
            <a:r>
              <a:rPr lang="en-US" dirty="0"/>
              <a:t>BERT model applied to news </a:t>
            </a:r>
          </a:p>
        </p:txBody>
      </p:sp>
      <p:sp>
        <p:nvSpPr>
          <p:cNvPr id="6" name="Content Placeholder 5">
            <a:extLst>
              <a:ext uri="{FF2B5EF4-FFF2-40B4-BE49-F238E27FC236}">
                <a16:creationId xmlns:a16="http://schemas.microsoft.com/office/drawing/2014/main" id="{850E3044-23FA-5F47-9DC5-8569B37AE264}"/>
              </a:ext>
            </a:extLst>
          </p:cNvPr>
          <p:cNvSpPr>
            <a:spLocks noGrp="1"/>
          </p:cNvSpPr>
          <p:nvPr>
            <p:ph sz="half" idx="2"/>
          </p:nvPr>
        </p:nvSpPr>
        <p:spPr/>
        <p:txBody>
          <a:bodyPr>
            <a:normAutofit fontScale="47500" lnSpcReduction="20000"/>
          </a:bodyPr>
          <a:lstStyle/>
          <a:p>
            <a:r>
              <a:rPr lang="en-US" dirty="0"/>
              <a:t>“Lou Williams scores 40 points, Clippers hold off </a:t>
            </a:r>
            <a:r>
              <a:rPr lang="en-US" dirty="0" err="1"/>
              <a:t>HornetsLOS</a:t>
            </a:r>
            <a:r>
              <a:rPr lang="en-US" dirty="0"/>
              <a:t> ANGELES (AP) — Clippers guard Lou Williams was trouble for the Charlotte Hornets from the moment he left the bench, making his first four shots, including three 3-pointers, and scoring 11 points before he was on the floor four minutes. Williams went on to score 40 points to lead Los Angeles to a 106-98 victory Sunday. In an offensive struggle for both teams, the Clippers outshot the Hornets 47 percent to 39 percent to win for the fifth time in six games. Blake Griffin added 25 points in his second game back after missing 14 with a left MCL strain. The Hornets held the Clippers to 2-of-15 from the field during the stretch.”</a:t>
            </a:r>
          </a:p>
          <a:p>
            <a:r>
              <a:rPr lang="en-US" dirty="0"/>
              <a:t>The Hugh Jackman-as-PT Barnum biopic earned another $15.5 million in its second Fri-Sun frame and $20.75m over the Fri-Mon frame. Paramount/Viacom Inc.'s Downsizing earned $4.7 million (-2%) over its second Fri-Sun weekend for a $6.1, Fri-Mon frame. The Jessica Chastain/Idris Elba drama earned around $3.11 million over the Fri-Mon frame for a $6m eight-day </a:t>
            </a:r>
            <a:r>
              <a:rPr lang="en-US" dirty="0" err="1"/>
              <a:t>cume</a:t>
            </a:r>
            <a:r>
              <a:rPr lang="en-US" dirty="0"/>
              <a:t>. Ditto the acclaimed Hostiles, which will make around $34k over this Fri-Mon frame in five theaters for an $86k domestic </a:t>
            </a:r>
            <a:r>
              <a:rPr lang="en-US" dirty="0" err="1"/>
              <a:t>cume</a:t>
            </a:r>
            <a:r>
              <a:rPr lang="en-US" dirty="0"/>
              <a:t>. And the $20m Jacob Tremblay/Julia Roberts/Owen Wilson drama has earned nearly $198.5m worldwide, so it'll cross $200m... maybe today?</a:t>
            </a:r>
          </a:p>
        </p:txBody>
      </p:sp>
      <p:pic>
        <p:nvPicPr>
          <p:cNvPr id="10" name="Content Placeholder 9">
            <a:extLst>
              <a:ext uri="{FF2B5EF4-FFF2-40B4-BE49-F238E27FC236}">
                <a16:creationId xmlns:a16="http://schemas.microsoft.com/office/drawing/2014/main" id="{9D528F26-1C9B-7CF4-1F5A-13FB0A784FB3}"/>
              </a:ext>
            </a:extLst>
          </p:cNvPr>
          <p:cNvPicPr>
            <a:picLocks noGrp="1" noChangeAspect="1"/>
          </p:cNvPicPr>
          <p:nvPr>
            <p:ph sz="half" idx="1"/>
          </p:nvPr>
        </p:nvPicPr>
        <p:blipFill>
          <a:blip r:embed="rId2"/>
          <a:stretch>
            <a:fillRect/>
          </a:stretch>
        </p:blipFill>
        <p:spPr>
          <a:xfrm>
            <a:off x="1141413" y="2720816"/>
            <a:ext cx="4878387" cy="2599056"/>
          </a:xfrm>
          <a:prstGeom prst="rect">
            <a:avLst/>
          </a:prstGeom>
        </p:spPr>
      </p:pic>
    </p:spTree>
    <p:extLst>
      <p:ext uri="{BB962C8B-B14F-4D97-AF65-F5344CB8AC3E}">
        <p14:creationId xmlns:p14="http://schemas.microsoft.com/office/powerpoint/2010/main" val="1183995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B440F6-61AC-B241-6EE7-A06121047970}"/>
              </a:ext>
            </a:extLst>
          </p:cNvPr>
          <p:cNvSpPr>
            <a:spLocks noGrp="1"/>
          </p:cNvSpPr>
          <p:nvPr>
            <p:ph type="title"/>
          </p:nvPr>
        </p:nvSpPr>
        <p:spPr/>
        <p:txBody>
          <a:bodyPr/>
          <a:lstStyle/>
          <a:p>
            <a:r>
              <a:rPr lang="en-US" dirty="0"/>
              <a:t>Roberta</a:t>
            </a:r>
          </a:p>
        </p:txBody>
      </p:sp>
      <p:pic>
        <p:nvPicPr>
          <p:cNvPr id="5" name="Content Placeholder 4">
            <a:extLst>
              <a:ext uri="{FF2B5EF4-FFF2-40B4-BE49-F238E27FC236}">
                <a16:creationId xmlns:a16="http://schemas.microsoft.com/office/drawing/2014/main" id="{E4F0788A-4D6B-7E19-65D1-EC7358BC6F9B}"/>
              </a:ext>
            </a:extLst>
          </p:cNvPr>
          <p:cNvPicPr>
            <a:picLocks noGrp="1" noChangeAspect="1"/>
          </p:cNvPicPr>
          <p:nvPr>
            <p:ph idx="1"/>
          </p:nvPr>
        </p:nvPicPr>
        <p:blipFill>
          <a:blip r:embed="rId2"/>
          <a:stretch>
            <a:fillRect/>
          </a:stretch>
        </p:blipFill>
        <p:spPr>
          <a:xfrm>
            <a:off x="2184199" y="2249488"/>
            <a:ext cx="7820427" cy="3541712"/>
          </a:xfrm>
        </p:spPr>
      </p:pic>
    </p:spTree>
    <p:extLst>
      <p:ext uri="{BB962C8B-B14F-4D97-AF65-F5344CB8AC3E}">
        <p14:creationId xmlns:p14="http://schemas.microsoft.com/office/powerpoint/2010/main" val="195626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329731-2EEE-9446-B7DC-B5E2874A3EAF}"/>
              </a:ext>
            </a:extLst>
          </p:cNvPr>
          <p:cNvSpPr>
            <a:spLocks noGrp="1"/>
          </p:cNvSpPr>
          <p:nvPr>
            <p:ph type="title"/>
          </p:nvPr>
        </p:nvSpPr>
        <p:spPr/>
        <p:txBody>
          <a:bodyPr/>
          <a:lstStyle/>
          <a:p>
            <a:r>
              <a:rPr lang="en-US" dirty="0" err="1"/>
              <a:t>roberta</a:t>
            </a:r>
            <a:r>
              <a:rPr lang="en-US" dirty="0"/>
              <a:t> model applied to news </a:t>
            </a:r>
          </a:p>
        </p:txBody>
      </p:sp>
      <p:sp>
        <p:nvSpPr>
          <p:cNvPr id="6" name="Content Placeholder 5">
            <a:extLst>
              <a:ext uri="{FF2B5EF4-FFF2-40B4-BE49-F238E27FC236}">
                <a16:creationId xmlns:a16="http://schemas.microsoft.com/office/drawing/2014/main" id="{850E3044-23FA-5F47-9DC5-8569B37AE264}"/>
              </a:ext>
            </a:extLst>
          </p:cNvPr>
          <p:cNvSpPr>
            <a:spLocks noGrp="1"/>
          </p:cNvSpPr>
          <p:nvPr>
            <p:ph sz="half" idx="2"/>
          </p:nvPr>
        </p:nvSpPr>
        <p:spPr/>
        <p:txBody>
          <a:bodyPr>
            <a:normAutofit fontScale="55000" lnSpcReduction="20000"/>
          </a:bodyPr>
          <a:lstStyle/>
          <a:p>
            <a:r>
              <a:rPr lang="en-US" dirty="0"/>
              <a:t>“The stock's slide stands in stark contrast to the price of gold's 2.9% rise through the month -- a noteworthy observation, since the price movements of gold stocks often follow movements in the price of gold. So </a:t>
            </a:r>
            <a:r>
              <a:rPr lang="en-US" dirty="0" err="1"/>
              <a:t>whatW</a:t>
            </a:r>
            <a:r>
              <a:rPr lang="en-US" dirty="0"/>
              <a:t> </a:t>
            </a:r>
            <a:r>
              <a:rPr lang="en-US" dirty="0" err="1"/>
              <a:t>hereas</a:t>
            </a:r>
            <a:r>
              <a:rPr lang="en-US" dirty="0"/>
              <a:t> the company, in fiscal 2016, exceeded gold production guidance, it failed to achieve the same feat in fiscal 2017. Reporting gold production of 5.32 million ounces in fiscal 2017, Barrick came up short of the forecast, 5.6 million ounces to 5.9 million ounces, which it had forecast in February 2017. Initially, management forecast fiscal 2018 gold production between 4.8 million ounces and 5.3 million ounces; however, citing lower production at its operations in Nevada, Pueblo Viejo, and </a:t>
            </a:r>
            <a:r>
              <a:rPr lang="en-US" dirty="0" err="1"/>
              <a:t>Veladero</a:t>
            </a:r>
            <a:r>
              <a:rPr lang="en-US" dirty="0"/>
              <a:t>, management now expects gold production of 4.5 million to 5 million ounces. For fiscal 2017, Barrick reported that all-in sustaining costs (AISC) rose approximately 3% year over year to $750 per gold ounce”</a:t>
            </a:r>
          </a:p>
        </p:txBody>
      </p:sp>
      <p:pic>
        <p:nvPicPr>
          <p:cNvPr id="12" name="Content Placeholder 11">
            <a:extLst>
              <a:ext uri="{FF2B5EF4-FFF2-40B4-BE49-F238E27FC236}">
                <a16:creationId xmlns:a16="http://schemas.microsoft.com/office/drawing/2014/main" id="{D72C24B8-990D-DEBC-5070-8471D332DA2F}"/>
              </a:ext>
            </a:extLst>
          </p:cNvPr>
          <p:cNvPicPr>
            <a:picLocks noGrp="1" noChangeAspect="1"/>
          </p:cNvPicPr>
          <p:nvPr>
            <p:ph sz="half" idx="1"/>
          </p:nvPr>
        </p:nvPicPr>
        <p:blipFill>
          <a:blip r:embed="rId2"/>
          <a:stretch>
            <a:fillRect/>
          </a:stretch>
        </p:blipFill>
        <p:spPr>
          <a:xfrm>
            <a:off x="1141413" y="2782250"/>
            <a:ext cx="4878387" cy="2476188"/>
          </a:xfrm>
        </p:spPr>
      </p:pic>
    </p:spTree>
    <p:extLst>
      <p:ext uri="{BB962C8B-B14F-4D97-AF65-F5344CB8AC3E}">
        <p14:creationId xmlns:p14="http://schemas.microsoft.com/office/powerpoint/2010/main" val="3563432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B440F6-61AC-B241-6EE7-A06121047970}"/>
              </a:ext>
            </a:extLst>
          </p:cNvPr>
          <p:cNvSpPr>
            <a:spLocks noGrp="1"/>
          </p:cNvSpPr>
          <p:nvPr>
            <p:ph type="title"/>
          </p:nvPr>
        </p:nvSpPr>
        <p:spPr/>
        <p:txBody>
          <a:bodyPr/>
          <a:lstStyle/>
          <a:p>
            <a:r>
              <a:rPr lang="en-US" dirty="0" err="1"/>
              <a:t>Finbert</a:t>
            </a:r>
            <a:endParaRPr lang="en-US" dirty="0"/>
          </a:p>
        </p:txBody>
      </p:sp>
      <p:pic>
        <p:nvPicPr>
          <p:cNvPr id="6" name="Content Placeholder 5">
            <a:extLst>
              <a:ext uri="{FF2B5EF4-FFF2-40B4-BE49-F238E27FC236}">
                <a16:creationId xmlns:a16="http://schemas.microsoft.com/office/drawing/2014/main" id="{608C463C-CAA9-EDA9-44AF-5E6321FA5272}"/>
              </a:ext>
            </a:extLst>
          </p:cNvPr>
          <p:cNvPicPr>
            <a:picLocks noGrp="1" noChangeAspect="1"/>
          </p:cNvPicPr>
          <p:nvPr>
            <p:ph idx="1"/>
          </p:nvPr>
        </p:nvPicPr>
        <p:blipFill>
          <a:blip r:embed="rId2"/>
          <a:stretch>
            <a:fillRect/>
          </a:stretch>
        </p:blipFill>
        <p:spPr>
          <a:xfrm>
            <a:off x="2175978" y="2249488"/>
            <a:ext cx="7836870" cy="3541712"/>
          </a:xfrm>
        </p:spPr>
      </p:pic>
    </p:spTree>
    <p:extLst>
      <p:ext uri="{BB962C8B-B14F-4D97-AF65-F5344CB8AC3E}">
        <p14:creationId xmlns:p14="http://schemas.microsoft.com/office/powerpoint/2010/main" val="2389602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329731-2EEE-9446-B7DC-B5E2874A3EAF}"/>
              </a:ext>
            </a:extLst>
          </p:cNvPr>
          <p:cNvSpPr>
            <a:spLocks noGrp="1"/>
          </p:cNvSpPr>
          <p:nvPr>
            <p:ph type="title"/>
          </p:nvPr>
        </p:nvSpPr>
        <p:spPr/>
        <p:txBody>
          <a:bodyPr/>
          <a:lstStyle/>
          <a:p>
            <a:r>
              <a:rPr lang="en-US" dirty="0" err="1"/>
              <a:t>finbert</a:t>
            </a:r>
            <a:r>
              <a:rPr lang="en-US" dirty="0"/>
              <a:t> model applied to news </a:t>
            </a:r>
          </a:p>
        </p:txBody>
      </p:sp>
      <p:sp>
        <p:nvSpPr>
          <p:cNvPr id="6" name="Content Placeholder 5">
            <a:extLst>
              <a:ext uri="{FF2B5EF4-FFF2-40B4-BE49-F238E27FC236}">
                <a16:creationId xmlns:a16="http://schemas.microsoft.com/office/drawing/2014/main" id="{850E3044-23FA-5F47-9DC5-8569B37AE264}"/>
              </a:ext>
            </a:extLst>
          </p:cNvPr>
          <p:cNvSpPr>
            <a:spLocks noGrp="1"/>
          </p:cNvSpPr>
          <p:nvPr>
            <p:ph sz="half" idx="2"/>
          </p:nvPr>
        </p:nvSpPr>
        <p:spPr/>
        <p:txBody>
          <a:bodyPr>
            <a:normAutofit fontScale="70000" lnSpcReduction="20000"/>
          </a:bodyPr>
          <a:lstStyle/>
          <a:p>
            <a:r>
              <a:rPr lang="en-US" dirty="0"/>
              <a:t>“More New Yorkers have died from opioid overdoses than car crashes and homicides combined in recent years. ‘Big Pharma’ helped to fuel this epidemic by deceptively peddling these dangerous drugs and hooking millions,” De Blasio said. Q&amp;A Why is there an opioid crisis in America? Show Almost 100 people are dying every day across America from opioid overdoses – more than car crashes and shootings combined. Belated efforts to rein in distribution fueled a resurgence of heroin and the emergence of a deadly, black market version of the synthetic opioid fentanyl”</a:t>
            </a:r>
          </a:p>
        </p:txBody>
      </p:sp>
      <p:pic>
        <p:nvPicPr>
          <p:cNvPr id="7" name="Content Placeholder 6">
            <a:extLst>
              <a:ext uri="{FF2B5EF4-FFF2-40B4-BE49-F238E27FC236}">
                <a16:creationId xmlns:a16="http://schemas.microsoft.com/office/drawing/2014/main" id="{7D7BC69F-A331-CE75-6F5A-16900DBC9BC5}"/>
              </a:ext>
            </a:extLst>
          </p:cNvPr>
          <p:cNvPicPr>
            <a:picLocks noGrp="1" noChangeAspect="1"/>
          </p:cNvPicPr>
          <p:nvPr>
            <p:ph sz="half" idx="1"/>
          </p:nvPr>
        </p:nvPicPr>
        <p:blipFill>
          <a:blip r:embed="rId2"/>
          <a:stretch>
            <a:fillRect/>
          </a:stretch>
        </p:blipFill>
        <p:spPr>
          <a:xfrm>
            <a:off x="1141413" y="2723231"/>
            <a:ext cx="4878387" cy="2594226"/>
          </a:xfrm>
        </p:spPr>
      </p:pic>
    </p:spTree>
    <p:extLst>
      <p:ext uri="{BB962C8B-B14F-4D97-AF65-F5344CB8AC3E}">
        <p14:creationId xmlns:p14="http://schemas.microsoft.com/office/powerpoint/2010/main" val="4293199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7378EC-7111-B54E-ADCF-34E019B8F8C8}"/>
              </a:ext>
            </a:extLst>
          </p:cNvPr>
          <p:cNvSpPr>
            <a:spLocks noGrp="1"/>
          </p:cNvSpPr>
          <p:nvPr>
            <p:ph type="title"/>
          </p:nvPr>
        </p:nvSpPr>
        <p:spPr/>
        <p:txBody>
          <a:bodyPr/>
          <a:lstStyle/>
          <a:p>
            <a:r>
              <a:rPr lang="en-US" dirty="0"/>
              <a:t>Oil, CPI, Dollar Index</a:t>
            </a:r>
          </a:p>
        </p:txBody>
      </p:sp>
      <p:sp>
        <p:nvSpPr>
          <p:cNvPr id="13" name="TextBox 12">
            <a:extLst>
              <a:ext uri="{FF2B5EF4-FFF2-40B4-BE49-F238E27FC236}">
                <a16:creationId xmlns:a16="http://schemas.microsoft.com/office/drawing/2014/main" id="{42C8DA6F-0DCB-B54E-9AD7-7C7442CBC446}"/>
              </a:ext>
            </a:extLst>
          </p:cNvPr>
          <p:cNvSpPr txBox="1"/>
          <p:nvPr/>
        </p:nvSpPr>
        <p:spPr>
          <a:xfrm>
            <a:off x="2819949" y="1727756"/>
            <a:ext cx="7679026" cy="369332"/>
          </a:xfrm>
          <a:prstGeom prst="rect">
            <a:avLst/>
          </a:prstGeom>
          <a:noFill/>
        </p:spPr>
        <p:txBody>
          <a:bodyPr wrap="square">
            <a:spAutoFit/>
          </a:bodyPr>
          <a:lstStyle/>
          <a:p>
            <a:r>
              <a:rPr lang="en-US" dirty="0" err="1"/>
              <a:t>Backtest</a:t>
            </a:r>
            <a:r>
              <a:rPr lang="en-US" dirty="0"/>
              <a:t> RMSE = 0.03857457909272441</a:t>
            </a:r>
          </a:p>
        </p:txBody>
      </p:sp>
      <p:pic>
        <p:nvPicPr>
          <p:cNvPr id="2052" name="Picture 4">
            <a:extLst>
              <a:ext uri="{FF2B5EF4-FFF2-40B4-BE49-F238E27FC236}">
                <a16:creationId xmlns:a16="http://schemas.microsoft.com/office/drawing/2014/main" id="{17BAD7DC-C10A-B84B-92EC-0A99097E52D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54084"/>
            <a:ext cx="4878387" cy="2532519"/>
          </a:xfrm>
          <a:prstGeom prst="rect">
            <a:avLst/>
          </a:prstGeom>
          <a:solidFill>
            <a:schemeClr val="accent1">
              <a:tint val="20000"/>
            </a:schemeClr>
          </a:solidFill>
        </p:spPr>
      </p:pic>
      <p:pic>
        <p:nvPicPr>
          <p:cNvPr id="5" name="Picture 6">
            <a:extLst>
              <a:ext uri="{FF2B5EF4-FFF2-40B4-BE49-F238E27FC236}">
                <a16:creationId xmlns:a16="http://schemas.microsoft.com/office/drawing/2014/main" id="{A8AE8754-6181-4948-81A4-8177B9E946E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494094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FDB3AF7-1F52-4FC7-8B5D-4804290ED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672"/>
            <a:ext cx="12192000" cy="2624329"/>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99983362-16AE-4C35-B8B4-A44269F9A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97B65CB7-C3FE-4A14-B3D0-FCAA23163E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58" name="Group 16">
              <a:extLst>
                <a:ext uri="{FF2B5EF4-FFF2-40B4-BE49-F238E27FC236}">
                  <a16:creationId xmlns:a16="http://schemas.microsoft.com/office/drawing/2014/main" id="{22337C59-670F-4A54-B796-84E9409F6B2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2184AF08-C10A-46EA-A0FE-588D9A86AA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0" name="Freeform 6">
                <a:extLst>
                  <a:ext uri="{FF2B5EF4-FFF2-40B4-BE49-F238E27FC236}">
                    <a16:creationId xmlns:a16="http://schemas.microsoft.com/office/drawing/2014/main" id="{093E945C-A145-4651-8BF2-810F092BC8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7">
                <a:extLst>
                  <a:ext uri="{FF2B5EF4-FFF2-40B4-BE49-F238E27FC236}">
                    <a16:creationId xmlns:a16="http://schemas.microsoft.com/office/drawing/2014/main" id="{0558A9C1-CCDF-4769-A073-918CB1B64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8">
                <a:extLst>
                  <a:ext uri="{FF2B5EF4-FFF2-40B4-BE49-F238E27FC236}">
                    <a16:creationId xmlns:a16="http://schemas.microsoft.com/office/drawing/2014/main" id="{B968F6B2-92D9-430B-8BF3-238336654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9">
                <a:extLst>
                  <a:ext uri="{FF2B5EF4-FFF2-40B4-BE49-F238E27FC236}">
                    <a16:creationId xmlns:a16="http://schemas.microsoft.com/office/drawing/2014/main" id="{7D8EFF8D-2C75-487B-B5A8-B92451D779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10">
                <a:extLst>
                  <a:ext uri="{FF2B5EF4-FFF2-40B4-BE49-F238E27FC236}">
                    <a16:creationId xmlns:a16="http://schemas.microsoft.com/office/drawing/2014/main" id="{2243FD42-6568-40B6-858F-FC2EF397AB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11">
                <a:extLst>
                  <a:ext uri="{FF2B5EF4-FFF2-40B4-BE49-F238E27FC236}">
                    <a16:creationId xmlns:a16="http://schemas.microsoft.com/office/drawing/2014/main" id="{25FD840B-417C-4716-B651-C884AB244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12">
                <a:extLst>
                  <a:ext uri="{FF2B5EF4-FFF2-40B4-BE49-F238E27FC236}">
                    <a16:creationId xmlns:a16="http://schemas.microsoft.com/office/drawing/2014/main" id="{9A4AA5C8-7365-474D-BD7E-1C8D0E5C86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13">
                <a:extLst>
                  <a:ext uri="{FF2B5EF4-FFF2-40B4-BE49-F238E27FC236}">
                    <a16:creationId xmlns:a16="http://schemas.microsoft.com/office/drawing/2014/main" id="{1028206C-2727-4012-A90B-77D283E19F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14">
                <a:extLst>
                  <a:ext uri="{FF2B5EF4-FFF2-40B4-BE49-F238E27FC236}">
                    <a16:creationId xmlns:a16="http://schemas.microsoft.com/office/drawing/2014/main" id="{C7DC5830-C893-44B1-A077-DC081D0F98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15">
                <a:extLst>
                  <a:ext uri="{FF2B5EF4-FFF2-40B4-BE49-F238E27FC236}">
                    <a16:creationId xmlns:a16="http://schemas.microsoft.com/office/drawing/2014/main" id="{0EFBEC17-9A04-478C-B3D7-F0458FA3E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0" name="Line 16">
                <a:extLst>
                  <a:ext uri="{FF2B5EF4-FFF2-40B4-BE49-F238E27FC236}">
                    <a16:creationId xmlns:a16="http://schemas.microsoft.com/office/drawing/2014/main" id="{B265112B-A546-46CB-939F-EE5FC64D9A5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1" name="Freeform 17">
                <a:extLst>
                  <a:ext uri="{FF2B5EF4-FFF2-40B4-BE49-F238E27FC236}">
                    <a16:creationId xmlns:a16="http://schemas.microsoft.com/office/drawing/2014/main" id="{6B124BA2-F125-4953-B5AA-9AA94587A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2" name="Freeform 18">
                <a:extLst>
                  <a:ext uri="{FF2B5EF4-FFF2-40B4-BE49-F238E27FC236}">
                    <a16:creationId xmlns:a16="http://schemas.microsoft.com/office/drawing/2014/main" id="{2F2454F3-6600-44C5-BEF0-98B2A48AD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3" name="Freeform 19">
                <a:extLst>
                  <a:ext uri="{FF2B5EF4-FFF2-40B4-BE49-F238E27FC236}">
                    <a16:creationId xmlns:a16="http://schemas.microsoft.com/office/drawing/2014/main" id="{EB7D5281-9399-49F6-A23A-E29882CE5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4" name="Freeform 20">
                <a:extLst>
                  <a:ext uri="{FF2B5EF4-FFF2-40B4-BE49-F238E27FC236}">
                    <a16:creationId xmlns:a16="http://schemas.microsoft.com/office/drawing/2014/main" id="{4E063C23-C874-4935-A2EE-D177AC31B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5" name="Rectangle 21">
                <a:extLst>
                  <a:ext uri="{FF2B5EF4-FFF2-40B4-BE49-F238E27FC236}">
                    <a16:creationId xmlns:a16="http://schemas.microsoft.com/office/drawing/2014/main" id="{9247FC0E-B207-4129-90EE-CF9019EAF8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6" name="Freeform 22">
                <a:extLst>
                  <a:ext uri="{FF2B5EF4-FFF2-40B4-BE49-F238E27FC236}">
                    <a16:creationId xmlns:a16="http://schemas.microsoft.com/office/drawing/2014/main" id="{6D7B9A75-EEE3-45E0-BCD2-AC455BA15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7" name="Freeform 23">
                <a:extLst>
                  <a:ext uri="{FF2B5EF4-FFF2-40B4-BE49-F238E27FC236}">
                    <a16:creationId xmlns:a16="http://schemas.microsoft.com/office/drawing/2014/main" id="{5D858DB7-D775-47E2-BE37-66FEF2DD54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24">
                <a:extLst>
                  <a:ext uri="{FF2B5EF4-FFF2-40B4-BE49-F238E27FC236}">
                    <a16:creationId xmlns:a16="http://schemas.microsoft.com/office/drawing/2014/main" id="{78917B15-CCBE-4FAF-AF82-2E63C5FE4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25">
                <a:extLst>
                  <a:ext uri="{FF2B5EF4-FFF2-40B4-BE49-F238E27FC236}">
                    <a16:creationId xmlns:a16="http://schemas.microsoft.com/office/drawing/2014/main" id="{4E6C3AF2-7797-4A99-B63D-E1CA690733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26">
                <a:extLst>
                  <a:ext uri="{FF2B5EF4-FFF2-40B4-BE49-F238E27FC236}">
                    <a16:creationId xmlns:a16="http://schemas.microsoft.com/office/drawing/2014/main" id="{7A824205-8396-4F7F-AD5C-69BBD4834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27">
                <a:extLst>
                  <a:ext uri="{FF2B5EF4-FFF2-40B4-BE49-F238E27FC236}">
                    <a16:creationId xmlns:a16="http://schemas.microsoft.com/office/drawing/2014/main" id="{39B23340-C1C8-464F-904F-7478B83F6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28">
                <a:extLst>
                  <a:ext uri="{FF2B5EF4-FFF2-40B4-BE49-F238E27FC236}">
                    <a16:creationId xmlns:a16="http://schemas.microsoft.com/office/drawing/2014/main" id="{7D8E5E81-89A1-45D2-81DF-664EDEBC8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29">
                <a:extLst>
                  <a:ext uri="{FF2B5EF4-FFF2-40B4-BE49-F238E27FC236}">
                    <a16:creationId xmlns:a16="http://schemas.microsoft.com/office/drawing/2014/main" id="{69B86481-2D49-407E-9E05-657ECFC00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30">
                <a:extLst>
                  <a:ext uri="{FF2B5EF4-FFF2-40B4-BE49-F238E27FC236}">
                    <a16:creationId xmlns:a16="http://schemas.microsoft.com/office/drawing/2014/main" id="{169AFB82-7406-4E81-AE36-870C6B9C4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31">
                <a:extLst>
                  <a:ext uri="{FF2B5EF4-FFF2-40B4-BE49-F238E27FC236}">
                    <a16:creationId xmlns:a16="http://schemas.microsoft.com/office/drawing/2014/main" id="{18E229EF-ABC5-4360-8663-B052B02D2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grpSp>
          <p:nvGrpSpPr>
            <p:cNvPr id="18" name="Group 17">
              <a:extLst>
                <a:ext uri="{FF2B5EF4-FFF2-40B4-BE49-F238E27FC236}">
                  <a16:creationId xmlns:a16="http://schemas.microsoft.com/office/drawing/2014/main" id="{73EC19A3-1B4D-4193-90B5-8042696471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0" name="Freeform 32">
                <a:extLst>
                  <a:ext uri="{FF2B5EF4-FFF2-40B4-BE49-F238E27FC236}">
                    <a16:creationId xmlns:a16="http://schemas.microsoft.com/office/drawing/2014/main" id="{BD7591BD-BC5E-4744-912C-6C42EB020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33">
                <a:extLst>
                  <a:ext uri="{FF2B5EF4-FFF2-40B4-BE49-F238E27FC236}">
                    <a16:creationId xmlns:a16="http://schemas.microsoft.com/office/drawing/2014/main" id="{DC050995-C62E-401C-823F-CB7D156417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34">
                <a:extLst>
                  <a:ext uri="{FF2B5EF4-FFF2-40B4-BE49-F238E27FC236}">
                    <a16:creationId xmlns:a16="http://schemas.microsoft.com/office/drawing/2014/main" id="{549B874B-72E9-4BB1-ABF2-788344658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35">
                <a:extLst>
                  <a:ext uri="{FF2B5EF4-FFF2-40B4-BE49-F238E27FC236}">
                    <a16:creationId xmlns:a16="http://schemas.microsoft.com/office/drawing/2014/main" id="{D2A70290-19F4-42FB-8FD4-08F372AD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Freeform 36">
                <a:extLst>
                  <a:ext uri="{FF2B5EF4-FFF2-40B4-BE49-F238E27FC236}">
                    <a16:creationId xmlns:a16="http://schemas.microsoft.com/office/drawing/2014/main" id="{0BE086E3-6715-4BA0-92D4-FFDEF29A4E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Freeform 37">
                <a:extLst>
                  <a:ext uri="{FF2B5EF4-FFF2-40B4-BE49-F238E27FC236}">
                    <a16:creationId xmlns:a16="http://schemas.microsoft.com/office/drawing/2014/main" id="{367D92F7-0C3B-4AA7-9723-0760B3638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5" name="Freeform 38">
                <a:extLst>
                  <a:ext uri="{FF2B5EF4-FFF2-40B4-BE49-F238E27FC236}">
                    <a16:creationId xmlns:a16="http://schemas.microsoft.com/office/drawing/2014/main" id="{E710C654-11A4-485C-BE80-640A07F5B9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39">
                <a:extLst>
                  <a:ext uri="{FF2B5EF4-FFF2-40B4-BE49-F238E27FC236}">
                    <a16:creationId xmlns:a16="http://schemas.microsoft.com/office/drawing/2014/main" id="{8BDA2610-3945-4B52-BBE0-8F31BCFA7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40">
                <a:extLst>
                  <a:ext uri="{FF2B5EF4-FFF2-40B4-BE49-F238E27FC236}">
                    <a16:creationId xmlns:a16="http://schemas.microsoft.com/office/drawing/2014/main" id="{50F00F46-4C04-4D7F-AECE-F93A5E17A9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Rectangle 41">
                <a:extLst>
                  <a:ext uri="{FF2B5EF4-FFF2-40B4-BE49-F238E27FC236}">
                    <a16:creationId xmlns:a16="http://schemas.microsoft.com/office/drawing/2014/main" id="{8C266885-7331-485C-A13C-CED4D0205E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7" name="Rectangle 56">
            <a:extLst>
              <a:ext uri="{FF2B5EF4-FFF2-40B4-BE49-F238E27FC236}">
                <a16:creationId xmlns:a16="http://schemas.microsoft.com/office/drawing/2014/main" id="{3A24221C-670F-4411-AC01-F9F88CB3D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233674"/>
          </a:xfrm>
          <a:prstGeom prst="rect">
            <a:avLst/>
          </a:prstGeom>
          <a:ln>
            <a:noFill/>
          </a:ln>
          <a:effectLst>
            <a:innerShdw blurRad="63500" dist="38100" dir="54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96BD1BD4-F5F9-4A91-81EA-5923E1AEE6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4210051"/>
            <a:ext cx="12195179" cy="2647949"/>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5" name="Title 4">
            <a:extLst>
              <a:ext uri="{FF2B5EF4-FFF2-40B4-BE49-F238E27FC236}">
                <a16:creationId xmlns:a16="http://schemas.microsoft.com/office/drawing/2014/main" id="{CFFCB80B-A858-7DDC-9BB4-D7996DE91E6D}"/>
              </a:ext>
            </a:extLst>
          </p:cNvPr>
          <p:cNvSpPr>
            <a:spLocks noGrp="1"/>
          </p:cNvSpPr>
          <p:nvPr>
            <p:ph type="title"/>
          </p:nvPr>
        </p:nvSpPr>
        <p:spPr>
          <a:xfrm>
            <a:off x="1074506" y="4571999"/>
            <a:ext cx="9905998" cy="1190848"/>
          </a:xfrm>
        </p:spPr>
        <p:txBody>
          <a:bodyPr anchor="ctr">
            <a:normAutofit/>
          </a:bodyPr>
          <a:lstStyle/>
          <a:p>
            <a:pPr algn="ctr"/>
            <a:r>
              <a:rPr lang="en-US" sz="4000" dirty="0">
                <a:solidFill>
                  <a:srgbClr val="FFFFFF"/>
                </a:solidFill>
              </a:rPr>
              <a:t>Summary</a:t>
            </a:r>
          </a:p>
        </p:txBody>
      </p:sp>
      <p:graphicFrame>
        <p:nvGraphicFramePr>
          <p:cNvPr id="7" name="Content Placeholder 6">
            <a:extLst>
              <a:ext uri="{FF2B5EF4-FFF2-40B4-BE49-F238E27FC236}">
                <a16:creationId xmlns:a16="http://schemas.microsoft.com/office/drawing/2014/main" id="{154F9572-3A9C-B461-51F6-EAC55B7093D6}"/>
              </a:ext>
            </a:extLst>
          </p:cNvPr>
          <p:cNvGraphicFramePr>
            <a:graphicFrameLocks noGrp="1"/>
          </p:cNvGraphicFramePr>
          <p:nvPr>
            <p:ph idx="1"/>
            <p:extLst>
              <p:ext uri="{D42A27DB-BD31-4B8C-83A1-F6EECF244321}">
                <p14:modId xmlns:p14="http://schemas.microsoft.com/office/powerpoint/2010/main" val="34616551"/>
              </p:ext>
            </p:extLst>
          </p:nvPr>
        </p:nvGraphicFramePr>
        <p:xfrm>
          <a:off x="947357" y="1046909"/>
          <a:ext cx="10288971" cy="2111354"/>
        </p:xfrm>
        <a:graphic>
          <a:graphicData uri="http://schemas.openxmlformats.org/drawingml/2006/table">
            <a:tbl>
              <a:tblPr/>
              <a:tblGrid>
                <a:gridCol w="1030885">
                  <a:extLst>
                    <a:ext uri="{9D8B030D-6E8A-4147-A177-3AD203B41FA5}">
                      <a16:colId xmlns:a16="http://schemas.microsoft.com/office/drawing/2014/main" val="1461273643"/>
                    </a:ext>
                  </a:extLst>
                </a:gridCol>
                <a:gridCol w="1140721">
                  <a:extLst>
                    <a:ext uri="{9D8B030D-6E8A-4147-A177-3AD203B41FA5}">
                      <a16:colId xmlns:a16="http://schemas.microsoft.com/office/drawing/2014/main" val="2126488742"/>
                    </a:ext>
                  </a:extLst>
                </a:gridCol>
                <a:gridCol w="1143335">
                  <a:extLst>
                    <a:ext uri="{9D8B030D-6E8A-4147-A177-3AD203B41FA5}">
                      <a16:colId xmlns:a16="http://schemas.microsoft.com/office/drawing/2014/main" val="46722331"/>
                    </a:ext>
                  </a:extLst>
                </a:gridCol>
                <a:gridCol w="947201">
                  <a:extLst>
                    <a:ext uri="{9D8B030D-6E8A-4147-A177-3AD203B41FA5}">
                      <a16:colId xmlns:a16="http://schemas.microsoft.com/office/drawing/2014/main" val="2849695082"/>
                    </a:ext>
                  </a:extLst>
                </a:gridCol>
                <a:gridCol w="819059">
                  <a:extLst>
                    <a:ext uri="{9D8B030D-6E8A-4147-A177-3AD203B41FA5}">
                      <a16:colId xmlns:a16="http://schemas.microsoft.com/office/drawing/2014/main" val="2714868479"/>
                    </a:ext>
                  </a:extLst>
                </a:gridCol>
                <a:gridCol w="1629749">
                  <a:extLst>
                    <a:ext uri="{9D8B030D-6E8A-4147-A177-3AD203B41FA5}">
                      <a16:colId xmlns:a16="http://schemas.microsoft.com/office/drawing/2014/main" val="1675119934"/>
                    </a:ext>
                  </a:extLst>
                </a:gridCol>
                <a:gridCol w="3578021">
                  <a:extLst>
                    <a:ext uri="{9D8B030D-6E8A-4147-A177-3AD203B41FA5}">
                      <a16:colId xmlns:a16="http://schemas.microsoft.com/office/drawing/2014/main" val="1467019340"/>
                    </a:ext>
                  </a:extLst>
                </a:gridCol>
              </a:tblGrid>
              <a:tr h="678470">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Model</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Test Loss</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Test Precision</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Test F1</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Test Recall</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Weighted Avg Precision</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Observation</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extLst>
                  <a:ext uri="{0D108BD9-81ED-4DB2-BD59-A6C34878D82A}">
                    <a16:rowId xmlns:a16="http://schemas.microsoft.com/office/drawing/2014/main" val="3459755035"/>
                  </a:ext>
                </a:extLst>
              </a:tr>
              <a:tr h="678470">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BERT Large</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0.119</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93.9</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93.83</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Mainly Joy, Even between Anger, Fear Sadness</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extLst>
                  <a:ext uri="{0D108BD9-81ED-4DB2-BD59-A6C34878D82A}">
                    <a16:rowId xmlns:a16="http://schemas.microsoft.com/office/drawing/2014/main" val="3367140904"/>
                  </a:ext>
                </a:extLst>
              </a:tr>
              <a:tr h="377207">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Roberta</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0.149</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93.26</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Mostly anger</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extLst>
                  <a:ext uri="{0D108BD9-81ED-4DB2-BD59-A6C34878D82A}">
                    <a16:rowId xmlns:a16="http://schemas.microsoft.com/office/drawing/2014/main" val="1856646636"/>
                  </a:ext>
                </a:extLst>
              </a:tr>
              <a:tr h="377207">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FinBert</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0.13</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92.75</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92.75</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92.75</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92.67</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Mostly joy</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extLst>
                  <a:ext uri="{0D108BD9-81ED-4DB2-BD59-A6C34878D82A}">
                    <a16:rowId xmlns:a16="http://schemas.microsoft.com/office/drawing/2014/main" val="2691536826"/>
                  </a:ext>
                </a:extLst>
              </a:tr>
            </a:tbl>
          </a:graphicData>
        </a:graphic>
      </p:graphicFrame>
    </p:spTree>
    <p:extLst>
      <p:ext uri="{BB962C8B-B14F-4D97-AF65-F5344CB8AC3E}">
        <p14:creationId xmlns:p14="http://schemas.microsoft.com/office/powerpoint/2010/main" val="115323340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1EF0-FE72-7C63-1F0B-4D7F045B977F}"/>
              </a:ext>
            </a:extLst>
          </p:cNvPr>
          <p:cNvSpPr>
            <a:spLocks noGrp="1"/>
          </p:cNvSpPr>
          <p:nvPr>
            <p:ph type="title"/>
          </p:nvPr>
        </p:nvSpPr>
        <p:spPr/>
        <p:txBody>
          <a:bodyPr/>
          <a:lstStyle/>
          <a:p>
            <a:r>
              <a:rPr lang="en-US" dirty="0"/>
              <a:t>Next steps – next two weeks</a:t>
            </a:r>
          </a:p>
        </p:txBody>
      </p:sp>
      <p:sp>
        <p:nvSpPr>
          <p:cNvPr id="3" name="Content Placeholder 2">
            <a:extLst>
              <a:ext uri="{FF2B5EF4-FFF2-40B4-BE49-F238E27FC236}">
                <a16:creationId xmlns:a16="http://schemas.microsoft.com/office/drawing/2014/main" id="{3E2B4482-42A1-3329-FEF9-38C445F08FF5}"/>
              </a:ext>
            </a:extLst>
          </p:cNvPr>
          <p:cNvSpPr>
            <a:spLocks noGrp="1"/>
          </p:cNvSpPr>
          <p:nvPr>
            <p:ph idx="1"/>
          </p:nvPr>
        </p:nvSpPr>
        <p:spPr/>
        <p:txBody>
          <a:bodyPr>
            <a:normAutofit fontScale="92500" lnSpcReduction="10000"/>
          </a:bodyPr>
          <a:lstStyle/>
          <a:p>
            <a:r>
              <a:rPr lang="en-US" dirty="0"/>
              <a:t>Source new data – News API will offer me an academic discount</a:t>
            </a:r>
          </a:p>
          <a:p>
            <a:pPr lvl="1"/>
            <a:r>
              <a:rPr lang="en-US" dirty="0"/>
              <a:t>Going to do some count analysis</a:t>
            </a:r>
          </a:p>
          <a:p>
            <a:r>
              <a:rPr lang="en-US" dirty="0"/>
              <a:t>Mechanical Turk: </a:t>
            </a:r>
            <a:r>
              <a:rPr lang="en-US" dirty="0">
                <a:hlinkClick r:id="rId2"/>
              </a:rPr>
              <a:t>https://www.mturk.com/</a:t>
            </a:r>
            <a:r>
              <a:rPr lang="en-US" dirty="0"/>
              <a:t> based on estimates above will request crowdsourcing option</a:t>
            </a:r>
          </a:p>
          <a:p>
            <a:r>
              <a:rPr lang="en-US" dirty="0"/>
              <a:t>Start Graph modeling code</a:t>
            </a:r>
          </a:p>
          <a:p>
            <a:r>
              <a:rPr lang="en-US" dirty="0"/>
              <a:t>Analyze Paper: </a:t>
            </a:r>
            <a:r>
              <a:rPr lang="en-US" dirty="0">
                <a:hlinkClick r:id="rId3"/>
              </a:rPr>
              <a:t>https://www.researchgate.net/publication/354471601_Predicting_stock_market_crisis_via_market_indicators_and_mixed_frequency_investor_sentiments</a:t>
            </a:r>
            <a:r>
              <a:rPr lang="en-US" dirty="0"/>
              <a:t>  </a:t>
            </a:r>
          </a:p>
        </p:txBody>
      </p:sp>
    </p:spTree>
    <p:extLst>
      <p:ext uri="{BB962C8B-B14F-4D97-AF65-F5344CB8AC3E}">
        <p14:creationId xmlns:p14="http://schemas.microsoft.com/office/powerpoint/2010/main" val="3577560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FB10-D2EC-3D5A-8F2B-3C06ACB41F01}"/>
              </a:ext>
            </a:extLst>
          </p:cNvPr>
          <p:cNvSpPr>
            <a:spLocks noGrp="1"/>
          </p:cNvSpPr>
          <p:nvPr>
            <p:ph type="title"/>
          </p:nvPr>
        </p:nvSpPr>
        <p:spPr/>
        <p:txBody>
          <a:bodyPr/>
          <a:lstStyle/>
          <a:p>
            <a:r>
              <a:rPr lang="en-US" dirty="0"/>
              <a:t>Research</a:t>
            </a:r>
          </a:p>
        </p:txBody>
      </p:sp>
      <p:sp>
        <p:nvSpPr>
          <p:cNvPr id="3" name="Content Placeholder 2">
            <a:extLst>
              <a:ext uri="{FF2B5EF4-FFF2-40B4-BE49-F238E27FC236}">
                <a16:creationId xmlns:a16="http://schemas.microsoft.com/office/drawing/2014/main" id="{2D410FEC-82AB-DA53-8A0F-01CC3FD632D7}"/>
              </a:ext>
            </a:extLst>
          </p:cNvPr>
          <p:cNvSpPr>
            <a:spLocks noGrp="1"/>
          </p:cNvSpPr>
          <p:nvPr>
            <p:ph idx="1"/>
          </p:nvPr>
        </p:nvSpPr>
        <p:spPr/>
        <p:txBody>
          <a:bodyPr>
            <a:normAutofit fontScale="92500" lnSpcReduction="20000"/>
          </a:bodyPr>
          <a:lstStyle/>
          <a:p>
            <a:r>
              <a:rPr lang="en-US" dirty="0"/>
              <a:t>Another very useful piece of information is whether or not certain emotions are prevalent among on the tweets, and exactly how prevalent are they. In order to find an answer to this question we utilized the text2emotion library, which is an NLP focused python library whose main goal is to perform sentiment analysis of a piece </a:t>
            </a:r>
            <a:r>
              <a:rPr lang="en-US" dirty="0" err="1"/>
              <a:t>oftext</a:t>
            </a:r>
            <a:r>
              <a:rPr lang="en-US" dirty="0"/>
              <a:t>, and to determine in what proportion are 5 common types of emotions (anger, happiness, sadness, surprise and fear) present in it </a:t>
            </a:r>
            <a:br>
              <a:rPr lang="en-US" dirty="0"/>
            </a:br>
            <a:r>
              <a:rPr lang="en-US" i="1" dirty="0"/>
              <a:t>(3) (PDF) Sentiment Analysis from Twitter Data Regarding the COVID-19 Pandemic</a:t>
            </a:r>
            <a:r>
              <a:rPr lang="en-US" dirty="0"/>
              <a:t>. Available from: </a:t>
            </a:r>
            <a:r>
              <a:rPr lang="en-US" dirty="0">
                <a:hlinkClick r:id="rId3"/>
              </a:rPr>
              <a:t>https://www.researchgate.net/publication/346453096_Sentiment_Analysis_from_Twitter_Data_Regarding_the_COVID-19_Pandemic</a:t>
            </a:r>
            <a:r>
              <a:rPr lang="en-US" dirty="0"/>
              <a:t> [accessed Apr 26 2022].</a:t>
            </a:r>
          </a:p>
        </p:txBody>
      </p:sp>
    </p:spTree>
    <p:extLst>
      <p:ext uri="{BB962C8B-B14F-4D97-AF65-F5344CB8AC3E}">
        <p14:creationId xmlns:p14="http://schemas.microsoft.com/office/powerpoint/2010/main" val="47518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6810-1A1D-6F0B-2D7E-BDC64E7BAC4C}"/>
              </a:ext>
            </a:extLst>
          </p:cNvPr>
          <p:cNvSpPr>
            <a:spLocks noGrp="1"/>
          </p:cNvSpPr>
          <p:nvPr>
            <p:ph type="title"/>
          </p:nvPr>
        </p:nvSpPr>
        <p:spPr/>
        <p:txBody>
          <a:bodyPr/>
          <a:lstStyle/>
          <a:p>
            <a:r>
              <a:rPr lang="en-US" dirty="0"/>
              <a:t>Research	</a:t>
            </a:r>
          </a:p>
        </p:txBody>
      </p:sp>
      <p:sp>
        <p:nvSpPr>
          <p:cNvPr id="3" name="Content Placeholder 2">
            <a:extLst>
              <a:ext uri="{FF2B5EF4-FFF2-40B4-BE49-F238E27FC236}">
                <a16:creationId xmlns:a16="http://schemas.microsoft.com/office/drawing/2014/main" id="{2307CB6F-4861-5ACF-03CE-1E40163BCE94}"/>
              </a:ext>
            </a:extLst>
          </p:cNvPr>
          <p:cNvSpPr>
            <a:spLocks noGrp="1"/>
          </p:cNvSpPr>
          <p:nvPr>
            <p:ph idx="1"/>
          </p:nvPr>
        </p:nvSpPr>
        <p:spPr/>
        <p:txBody>
          <a:bodyPr/>
          <a:lstStyle/>
          <a:p>
            <a:r>
              <a:rPr lang="en-US" dirty="0"/>
              <a:t>Sentiment analysis and emotion analysis are performed. </a:t>
            </a:r>
            <a:r>
              <a:rPr lang="en-US" dirty="0" err="1"/>
              <a:t>TextBlob</a:t>
            </a:r>
            <a:r>
              <a:rPr lang="en-US" dirty="0"/>
              <a:t> is used for annotating the sentiments data while emotions are annotated using the Text2Emotion model. Positive, negative, and neutral sentiments are used while emotions are classified into happy, sad, surprise, angry, and fear</a:t>
            </a:r>
          </a:p>
          <a:p>
            <a:r>
              <a:rPr lang="en-US" dirty="0">
                <a:hlinkClick r:id="rId2"/>
              </a:rPr>
              <a:t>https://ieeexplore.ieee.org/stamp/stamp.jsp?arnumber=9751065</a:t>
            </a:r>
            <a:r>
              <a:rPr lang="en-US" dirty="0"/>
              <a:t> </a:t>
            </a:r>
          </a:p>
        </p:txBody>
      </p:sp>
    </p:spTree>
    <p:extLst>
      <p:ext uri="{BB962C8B-B14F-4D97-AF65-F5344CB8AC3E}">
        <p14:creationId xmlns:p14="http://schemas.microsoft.com/office/powerpoint/2010/main" val="4008869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42CE-FB32-2A40-0000-075330774607}"/>
              </a:ext>
            </a:extLst>
          </p:cNvPr>
          <p:cNvSpPr>
            <a:spLocks noGrp="1"/>
          </p:cNvSpPr>
          <p:nvPr>
            <p:ph type="title"/>
          </p:nvPr>
        </p:nvSpPr>
        <p:spPr/>
        <p:txBody>
          <a:bodyPr/>
          <a:lstStyle/>
          <a:p>
            <a:r>
              <a:rPr lang="en-US" dirty="0"/>
              <a:t>Word affect</a:t>
            </a:r>
          </a:p>
        </p:txBody>
      </p:sp>
      <p:sp>
        <p:nvSpPr>
          <p:cNvPr id="3" name="Content Placeholder 2">
            <a:extLst>
              <a:ext uri="{FF2B5EF4-FFF2-40B4-BE49-F238E27FC236}">
                <a16:creationId xmlns:a16="http://schemas.microsoft.com/office/drawing/2014/main" id="{D114DBDF-3C67-7A16-B7E3-DF2FA56E66AA}"/>
              </a:ext>
            </a:extLst>
          </p:cNvPr>
          <p:cNvSpPr>
            <a:spLocks noGrp="1"/>
          </p:cNvSpPr>
          <p:nvPr>
            <p:ph idx="1"/>
          </p:nvPr>
        </p:nvSpPr>
        <p:spPr/>
        <p:txBody>
          <a:bodyPr>
            <a:normAutofit fontScale="77500" lnSpcReduction="20000"/>
          </a:bodyPr>
          <a:lstStyle/>
          <a:p>
            <a:r>
              <a:rPr lang="en-US" dirty="0" err="1"/>
              <a:t>EmoLex</a:t>
            </a:r>
            <a:r>
              <a:rPr lang="en-US" dirty="0"/>
              <a:t> </a:t>
            </a:r>
            <a:r>
              <a:rPr lang="en-US" dirty="0">
                <a:sym typeface="Wingdings" pitchFamily="2" charset="2"/>
              </a:rPr>
              <a:t></a:t>
            </a:r>
            <a:r>
              <a:rPr lang="en-US" dirty="0"/>
              <a:t> </a:t>
            </a:r>
            <a:r>
              <a:rPr lang="en-US" dirty="0">
                <a:hlinkClick r:id="rId2"/>
              </a:rPr>
              <a:t>https://saifmohammad.com/WebPages/NRC-Emotion-Lexicon.htm</a:t>
            </a:r>
            <a:endParaRPr lang="en-US" dirty="0"/>
          </a:p>
          <a:p>
            <a:r>
              <a:rPr lang="en-US" dirty="0"/>
              <a:t>The NRC Emotion Lexicon is a list of words and their associations with eight emotions (anger, fear, anticipation, trust, surprise, sadness, joy, and disgust) and two sentiments (negative and positive). The annotations were manually done through Amazon's Mechanical Turk. </a:t>
            </a:r>
          </a:p>
          <a:p>
            <a:r>
              <a:rPr lang="en-US" dirty="0"/>
              <a:t>Each line has the following format:</a:t>
            </a:r>
          </a:p>
          <a:p>
            <a:pPr lvl="1"/>
            <a:r>
              <a:rPr lang="en-US" dirty="0"/>
              <a:t>&lt;term&gt;&lt;tab&gt;&lt;</a:t>
            </a:r>
            <a:r>
              <a:rPr lang="en-US" dirty="0" err="1"/>
              <a:t>AffectCategory</a:t>
            </a:r>
            <a:r>
              <a:rPr lang="en-US" dirty="0"/>
              <a:t>&gt;&lt;tab&gt;&lt;</a:t>
            </a:r>
            <a:r>
              <a:rPr lang="en-US" dirty="0" err="1"/>
              <a:t>AssociationFlag</a:t>
            </a:r>
            <a:r>
              <a:rPr lang="en-US" dirty="0"/>
              <a:t>&gt;</a:t>
            </a:r>
          </a:p>
          <a:p>
            <a:pPr lvl="1"/>
            <a:r>
              <a:rPr lang="en-US" dirty="0"/>
              <a:t>&lt;term&gt; is a word for which emotion associations are provided;</a:t>
            </a:r>
          </a:p>
          <a:p>
            <a:pPr lvl="1"/>
            <a:r>
              <a:rPr lang="en-US" dirty="0"/>
              <a:t>&lt;</a:t>
            </a:r>
            <a:r>
              <a:rPr lang="en-US" dirty="0" err="1"/>
              <a:t>AffectCategory</a:t>
            </a:r>
            <a:r>
              <a:rPr lang="en-US" dirty="0"/>
              <a:t>&gt; is one of eight emotions (anger, fear, anticipation, trust, surprise, sadness, joy, or disgust) or one of two polarities (negative or positive);</a:t>
            </a:r>
          </a:p>
          <a:p>
            <a:pPr lvl="1"/>
            <a:r>
              <a:rPr lang="en-US" dirty="0"/>
              <a:t>&lt;</a:t>
            </a:r>
            <a:r>
              <a:rPr lang="en-US" dirty="0" err="1"/>
              <a:t>AssociationFlag</a:t>
            </a:r>
            <a:r>
              <a:rPr lang="en-US" dirty="0"/>
              <a:t>&gt; has one of two possible values: 0 or 1. 0 indicates that the target word has no association with affect category, whereas 1 indicates an association. </a:t>
            </a:r>
          </a:p>
        </p:txBody>
      </p:sp>
    </p:spTree>
    <p:extLst>
      <p:ext uri="{BB962C8B-B14F-4D97-AF65-F5344CB8AC3E}">
        <p14:creationId xmlns:p14="http://schemas.microsoft.com/office/powerpoint/2010/main" val="3686343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064A-1905-1528-5242-78CDCA7CBCC1}"/>
              </a:ext>
            </a:extLst>
          </p:cNvPr>
          <p:cNvSpPr>
            <a:spLocks noGrp="1"/>
          </p:cNvSpPr>
          <p:nvPr>
            <p:ph type="title"/>
          </p:nvPr>
        </p:nvSpPr>
        <p:spPr/>
        <p:txBody>
          <a:bodyPr/>
          <a:lstStyle/>
          <a:p>
            <a:r>
              <a:rPr lang="en-US" dirty="0"/>
              <a:t>Other libraries</a:t>
            </a:r>
          </a:p>
        </p:txBody>
      </p:sp>
      <p:sp>
        <p:nvSpPr>
          <p:cNvPr id="3" name="Content Placeholder 2">
            <a:extLst>
              <a:ext uri="{FF2B5EF4-FFF2-40B4-BE49-F238E27FC236}">
                <a16:creationId xmlns:a16="http://schemas.microsoft.com/office/drawing/2014/main" id="{F418D31C-DB32-300D-9BA1-0C689FD4EF50}"/>
              </a:ext>
            </a:extLst>
          </p:cNvPr>
          <p:cNvSpPr>
            <a:spLocks noGrp="1"/>
          </p:cNvSpPr>
          <p:nvPr>
            <p:ph idx="1"/>
          </p:nvPr>
        </p:nvSpPr>
        <p:spPr/>
        <p:txBody>
          <a:bodyPr>
            <a:normAutofit/>
          </a:bodyPr>
          <a:lstStyle/>
          <a:p>
            <a:r>
              <a:rPr lang="en-US" dirty="0">
                <a:hlinkClick r:id="rId2"/>
              </a:rPr>
              <a:t>https://github.com/aman2656/text2emotion-library</a:t>
            </a:r>
            <a:endParaRPr lang="en-US" dirty="0"/>
          </a:p>
          <a:p>
            <a:r>
              <a:rPr lang="en-US" dirty="0"/>
              <a:t>Compatible with 5 different emotion categories as Happy, Angry, Sad, Surprise and Fear.</a:t>
            </a:r>
          </a:p>
          <a:p>
            <a:pPr lvl="1"/>
            <a:r>
              <a:rPr lang="en-US" dirty="0"/>
              <a:t>Remove </a:t>
            </a:r>
            <a:r>
              <a:rPr lang="en-US" dirty="0" err="1"/>
              <a:t>shortwords</a:t>
            </a:r>
            <a:r>
              <a:rPr lang="en-US" dirty="0"/>
              <a:t>: OMG</a:t>
            </a:r>
          </a:p>
          <a:p>
            <a:pPr lvl="1"/>
            <a:r>
              <a:rPr lang="en-US" dirty="0"/>
              <a:t>Remove not: not sad == Happy</a:t>
            </a:r>
          </a:p>
          <a:p>
            <a:pPr lvl="1"/>
            <a:r>
              <a:rPr lang="en-US" dirty="0"/>
              <a:t>Remove contradictions: don’t == do not</a:t>
            </a:r>
          </a:p>
        </p:txBody>
      </p:sp>
    </p:spTree>
    <p:extLst>
      <p:ext uri="{BB962C8B-B14F-4D97-AF65-F5344CB8AC3E}">
        <p14:creationId xmlns:p14="http://schemas.microsoft.com/office/powerpoint/2010/main" val="1188737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F384-9390-7BFC-0B3C-B2C584A64815}"/>
              </a:ext>
            </a:extLst>
          </p:cNvPr>
          <p:cNvSpPr>
            <a:spLocks noGrp="1"/>
          </p:cNvSpPr>
          <p:nvPr>
            <p:ph type="title"/>
          </p:nvPr>
        </p:nvSpPr>
        <p:spPr/>
        <p:txBody>
          <a:bodyPr/>
          <a:lstStyle/>
          <a:p>
            <a:r>
              <a:rPr lang="en-US" dirty="0"/>
              <a:t>Simple Algorithm</a:t>
            </a:r>
          </a:p>
        </p:txBody>
      </p:sp>
      <p:sp>
        <p:nvSpPr>
          <p:cNvPr id="3" name="Content Placeholder 2">
            <a:extLst>
              <a:ext uri="{FF2B5EF4-FFF2-40B4-BE49-F238E27FC236}">
                <a16:creationId xmlns:a16="http://schemas.microsoft.com/office/drawing/2014/main" id="{99D643D9-F0BB-AAB6-81B2-701EC1141CA6}"/>
              </a:ext>
            </a:extLst>
          </p:cNvPr>
          <p:cNvSpPr>
            <a:spLocks noGrp="1"/>
          </p:cNvSpPr>
          <p:nvPr>
            <p:ph idx="1"/>
          </p:nvPr>
        </p:nvSpPr>
        <p:spPr/>
        <p:txBody>
          <a:bodyPr/>
          <a:lstStyle/>
          <a:p>
            <a:r>
              <a:rPr lang="en-US" dirty="0"/>
              <a:t>Initialize each emotion to 0</a:t>
            </a:r>
          </a:p>
          <a:p>
            <a:r>
              <a:rPr lang="en-US" dirty="0"/>
              <a:t>For each word with affect add 1</a:t>
            </a:r>
          </a:p>
          <a:p>
            <a:r>
              <a:rPr lang="en-US" dirty="0"/>
              <a:t>Normalize (emotion[</a:t>
            </a:r>
            <a:r>
              <a:rPr lang="en-US" dirty="0" err="1"/>
              <a:t>idx</a:t>
            </a:r>
            <a:r>
              <a:rPr lang="en-US" dirty="0"/>
              <a:t>]/</a:t>
            </a:r>
            <a:r>
              <a:rPr lang="en-US" dirty="0" err="1"/>
              <a:t>total_affect_words</a:t>
            </a:r>
            <a:r>
              <a:rPr lang="en-US" dirty="0"/>
              <a:t>)</a:t>
            </a:r>
          </a:p>
          <a:p>
            <a:pPr marL="0" indent="0">
              <a:buNone/>
            </a:pPr>
            <a:r>
              <a:rPr lang="en-US" dirty="0"/>
              <a:t>“</a:t>
            </a:r>
            <a:r>
              <a:rPr lang="en-US" dirty="0" err="1"/>
              <a:t>i</a:t>
            </a:r>
            <a:r>
              <a:rPr lang="en-US" dirty="0"/>
              <a:t> have or </a:t>
            </a:r>
            <a:r>
              <a:rPr lang="en-US" dirty="0" err="1"/>
              <a:t>i</a:t>
            </a:r>
            <a:r>
              <a:rPr lang="en-US" dirty="0"/>
              <a:t> should admit[0] </a:t>
            </a:r>
            <a:r>
              <a:rPr lang="en-US" dirty="0" err="1"/>
              <a:t>im</a:t>
            </a:r>
            <a:r>
              <a:rPr lang="en-US" dirty="0"/>
              <a:t> feeling[1] gloomy[negative/sadness] now”</a:t>
            </a:r>
          </a:p>
          <a:p>
            <a:pPr marL="0" indent="0">
              <a:buNone/>
            </a:pPr>
            <a:r>
              <a:rPr lang="en-US" dirty="0"/>
              <a:t>{'fear': 1, 'anger': 1, 'trust': 1, 'surprise': 1, 'positive': 1, 'negative': 2, 'sadness': 2.5, 'disgust': 1, 'joy': 1, 'anticipation': 1}</a:t>
            </a:r>
          </a:p>
          <a:p>
            <a:endParaRPr lang="en-US" dirty="0"/>
          </a:p>
        </p:txBody>
      </p:sp>
    </p:spTree>
    <p:extLst>
      <p:ext uri="{BB962C8B-B14F-4D97-AF65-F5344CB8AC3E}">
        <p14:creationId xmlns:p14="http://schemas.microsoft.com/office/powerpoint/2010/main" val="3024297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8898B-8D8F-74A4-ADCF-C72C4ACD72C4}"/>
              </a:ext>
            </a:extLst>
          </p:cNvPr>
          <p:cNvSpPr>
            <a:spLocks noGrp="1"/>
          </p:cNvSpPr>
          <p:nvPr>
            <p:ph type="title"/>
          </p:nvPr>
        </p:nvSpPr>
        <p:spPr>
          <a:xfrm>
            <a:off x="1141413" y="618518"/>
            <a:ext cx="9905998" cy="1478570"/>
          </a:xfrm>
        </p:spPr>
        <p:txBody>
          <a:bodyPr>
            <a:normAutofit/>
          </a:bodyPr>
          <a:lstStyle/>
          <a:p>
            <a:r>
              <a:rPr lang="en-US" dirty="0"/>
              <a:t>Possible adjustments</a:t>
            </a:r>
          </a:p>
        </p:txBody>
      </p:sp>
      <p:pic>
        <p:nvPicPr>
          <p:cNvPr id="4" name="Picture 2">
            <a:extLst>
              <a:ext uri="{FF2B5EF4-FFF2-40B4-BE49-F238E27FC236}">
                <a16:creationId xmlns:a16="http://schemas.microsoft.com/office/drawing/2014/main" id="{15C7591A-2273-841C-AA9F-7AB917733F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277013"/>
            <a:ext cx="3494597" cy="349459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865BB9-8FE2-702F-2599-39398A43FD4C}"/>
              </a:ext>
            </a:extLst>
          </p:cNvPr>
          <p:cNvSpPr>
            <a:spLocks noGrp="1"/>
          </p:cNvSpPr>
          <p:nvPr>
            <p:ph idx="1"/>
          </p:nvPr>
        </p:nvSpPr>
        <p:spPr>
          <a:xfrm>
            <a:off x="5034579" y="2249487"/>
            <a:ext cx="6012832" cy="3541714"/>
          </a:xfrm>
        </p:spPr>
        <p:txBody>
          <a:bodyPr>
            <a:normAutofit/>
          </a:bodyPr>
          <a:lstStyle/>
          <a:p>
            <a:r>
              <a:rPr lang="en-US" dirty="0"/>
              <a:t>Idea..</a:t>
            </a:r>
          </a:p>
          <a:p>
            <a:pPr lvl="1"/>
            <a:r>
              <a:rPr lang="en-US" dirty="0"/>
              <a:t>If negative sentiment flip positive emotion</a:t>
            </a:r>
          </a:p>
          <a:p>
            <a:pPr lvl="1"/>
            <a:r>
              <a:rPr lang="en-US" dirty="0"/>
              <a:t>Is positive sentiment flip negative emotion</a:t>
            </a:r>
          </a:p>
          <a:p>
            <a:pPr lvl="1"/>
            <a:r>
              <a:rPr lang="en-US" dirty="0"/>
              <a:t>Based on positive/negative sentiment adjust positive or negative emotions </a:t>
            </a:r>
          </a:p>
          <a:p>
            <a:r>
              <a:rPr lang="en-US" dirty="0"/>
              <a:t>Need to test against twitter data </a:t>
            </a:r>
          </a:p>
        </p:txBody>
      </p:sp>
    </p:spTree>
    <p:extLst>
      <p:ext uri="{BB962C8B-B14F-4D97-AF65-F5344CB8AC3E}">
        <p14:creationId xmlns:p14="http://schemas.microsoft.com/office/powerpoint/2010/main" val="4196330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31C348-258F-6937-D0A3-F65993F92C88}"/>
              </a:ext>
            </a:extLst>
          </p:cNvPr>
          <p:cNvSpPr>
            <a:spLocks noGrp="1"/>
          </p:cNvSpPr>
          <p:nvPr>
            <p:ph type="title"/>
          </p:nvPr>
        </p:nvSpPr>
        <p:spPr>
          <a:xfrm>
            <a:off x="1141413" y="618518"/>
            <a:ext cx="4459286" cy="1478570"/>
          </a:xfrm>
        </p:spPr>
        <p:txBody>
          <a:bodyPr>
            <a:normAutofit/>
          </a:bodyPr>
          <a:lstStyle/>
          <a:p>
            <a:r>
              <a:rPr lang="en-US" sz="3200" dirty="0"/>
              <a:t>insight</a:t>
            </a:r>
          </a:p>
        </p:txBody>
      </p:sp>
      <p:sp>
        <p:nvSpPr>
          <p:cNvPr id="3" name="Content Placeholder 2">
            <a:extLst>
              <a:ext uri="{FF2B5EF4-FFF2-40B4-BE49-F238E27FC236}">
                <a16:creationId xmlns:a16="http://schemas.microsoft.com/office/drawing/2014/main" id="{444C0610-3DDA-C1B6-1197-ABB8DE092A0B}"/>
              </a:ext>
            </a:extLst>
          </p:cNvPr>
          <p:cNvSpPr>
            <a:spLocks noGrp="1"/>
          </p:cNvSpPr>
          <p:nvPr>
            <p:ph idx="1"/>
          </p:nvPr>
        </p:nvSpPr>
        <p:spPr>
          <a:xfrm>
            <a:off x="1141412" y="2249487"/>
            <a:ext cx="4459287" cy="3965046"/>
          </a:xfrm>
        </p:spPr>
        <p:txBody>
          <a:bodyPr>
            <a:normAutofit/>
          </a:bodyPr>
          <a:lstStyle/>
          <a:p>
            <a:pPr>
              <a:lnSpc>
                <a:spcPct val="110000"/>
              </a:lnSpc>
            </a:pPr>
            <a:r>
              <a:rPr lang="en-US" sz="1400" dirty="0"/>
              <a:t>The Securities and Exchange Commission said it's fined Canada-based Kinross Gold Corporation KGC, for Foreign Corrupt Practices Act violations arising from the company's repeated failure to implement adequate accounting controls of two African subsidiaries. After buying African units in a $7.1 billion deal in 2010, it took almost three years to implement adequate controls, and then it failed to maintain them, the SEC alleged. Without admitting or denying the findings, Kinross agreed to a cease-and-desist order, a penalty of $950,000 and undertakings to report on its remedial steps for a period of one year.</a:t>
            </a:r>
          </a:p>
          <a:p>
            <a:pPr>
              <a:lnSpc>
                <a:spcPct val="110000"/>
              </a:lnSpc>
            </a:pPr>
            <a:r>
              <a:rPr lang="en-US" sz="1400" dirty="0"/>
              <a:t>[('trust', 0.2222222222222222), ('negative', 0.2222222222222222)]</a:t>
            </a:r>
          </a:p>
          <a:p>
            <a:pPr>
              <a:lnSpc>
                <a:spcPct val="110000"/>
              </a:lnSpc>
            </a:pPr>
            <a:r>
              <a:rPr lang="en-US" sz="1400" dirty="0"/>
              <a:t>Disgust is the opposite</a:t>
            </a:r>
          </a:p>
        </p:txBody>
      </p:sp>
      <p:pic>
        <p:nvPicPr>
          <p:cNvPr id="5" name="Picture 4">
            <a:extLst>
              <a:ext uri="{FF2B5EF4-FFF2-40B4-BE49-F238E27FC236}">
                <a16:creationId xmlns:a16="http://schemas.microsoft.com/office/drawing/2014/main" id="{BD081F73-A5DE-450A-29F5-82B58672D038}"/>
              </a:ext>
            </a:extLst>
          </p:cNvPr>
          <p:cNvPicPr>
            <a:picLocks noChangeAspect="1"/>
          </p:cNvPicPr>
          <p:nvPr/>
        </p:nvPicPr>
        <p:blipFill>
          <a:blip r:embed="rId4"/>
          <a:stretch>
            <a:fillRect/>
          </a:stretch>
        </p:blipFill>
        <p:spPr>
          <a:xfrm>
            <a:off x="6096000" y="1663696"/>
            <a:ext cx="5456279" cy="350565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 name="TextBox 5">
            <a:extLst>
              <a:ext uri="{FF2B5EF4-FFF2-40B4-BE49-F238E27FC236}">
                <a16:creationId xmlns:a16="http://schemas.microsoft.com/office/drawing/2014/main" id="{1632C64A-71DC-31EA-D2B5-C5CD969F0B67}"/>
              </a:ext>
            </a:extLst>
          </p:cNvPr>
          <p:cNvSpPr txBox="1"/>
          <p:nvPr/>
        </p:nvSpPr>
        <p:spPr>
          <a:xfrm>
            <a:off x="6361043" y="1257070"/>
            <a:ext cx="1375248" cy="369332"/>
          </a:xfrm>
          <a:prstGeom prst="rect">
            <a:avLst/>
          </a:prstGeom>
          <a:noFill/>
        </p:spPr>
        <p:txBody>
          <a:bodyPr wrap="none" rtlCol="0">
            <a:spAutoFit/>
          </a:bodyPr>
          <a:lstStyle/>
          <a:p>
            <a:r>
              <a:rPr lang="en-US" dirty="0"/>
              <a:t>text2emotion</a:t>
            </a:r>
          </a:p>
        </p:txBody>
      </p:sp>
      <p:pic>
        <p:nvPicPr>
          <p:cNvPr id="8" name="Picture 7">
            <a:extLst>
              <a:ext uri="{FF2B5EF4-FFF2-40B4-BE49-F238E27FC236}">
                <a16:creationId xmlns:a16="http://schemas.microsoft.com/office/drawing/2014/main" id="{31BF47F6-011E-178B-07FB-FE7B339FD2ED}"/>
              </a:ext>
            </a:extLst>
          </p:cNvPr>
          <p:cNvPicPr>
            <a:picLocks noChangeAspect="1"/>
          </p:cNvPicPr>
          <p:nvPr/>
        </p:nvPicPr>
        <p:blipFill>
          <a:blip r:embed="rId5"/>
          <a:stretch>
            <a:fillRect/>
          </a:stretch>
        </p:blipFill>
        <p:spPr>
          <a:xfrm>
            <a:off x="6091238" y="3541216"/>
            <a:ext cx="1201997" cy="1610519"/>
          </a:xfrm>
          <a:prstGeom prst="rect">
            <a:avLst/>
          </a:prstGeom>
        </p:spPr>
      </p:pic>
    </p:spTree>
    <p:extLst>
      <p:ext uri="{BB962C8B-B14F-4D97-AF65-F5344CB8AC3E}">
        <p14:creationId xmlns:p14="http://schemas.microsoft.com/office/powerpoint/2010/main" val="10485535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31C348-258F-6937-D0A3-F65993F92C88}"/>
              </a:ext>
            </a:extLst>
          </p:cNvPr>
          <p:cNvSpPr>
            <a:spLocks noGrp="1"/>
          </p:cNvSpPr>
          <p:nvPr>
            <p:ph type="title"/>
          </p:nvPr>
        </p:nvSpPr>
        <p:spPr>
          <a:xfrm>
            <a:off x="1141413" y="618518"/>
            <a:ext cx="4459286" cy="1478570"/>
          </a:xfrm>
        </p:spPr>
        <p:txBody>
          <a:bodyPr>
            <a:normAutofit/>
          </a:bodyPr>
          <a:lstStyle/>
          <a:p>
            <a:r>
              <a:rPr lang="en-US" sz="3200"/>
              <a:t>insight</a:t>
            </a:r>
          </a:p>
        </p:txBody>
      </p:sp>
      <p:sp>
        <p:nvSpPr>
          <p:cNvPr id="3" name="Content Placeholder 2">
            <a:extLst>
              <a:ext uri="{FF2B5EF4-FFF2-40B4-BE49-F238E27FC236}">
                <a16:creationId xmlns:a16="http://schemas.microsoft.com/office/drawing/2014/main" id="{444C0610-3DDA-C1B6-1197-ABB8DE092A0B}"/>
              </a:ext>
            </a:extLst>
          </p:cNvPr>
          <p:cNvSpPr>
            <a:spLocks noGrp="1"/>
          </p:cNvSpPr>
          <p:nvPr>
            <p:ph idx="1"/>
          </p:nvPr>
        </p:nvSpPr>
        <p:spPr>
          <a:xfrm>
            <a:off x="1141412" y="2249487"/>
            <a:ext cx="4459287" cy="3965046"/>
          </a:xfrm>
        </p:spPr>
        <p:txBody>
          <a:bodyPr>
            <a:normAutofit/>
          </a:bodyPr>
          <a:lstStyle/>
          <a:p>
            <a:pPr>
              <a:lnSpc>
                <a:spcPct val="110000"/>
              </a:lnSpc>
            </a:pPr>
            <a:r>
              <a:rPr lang="en-US" sz="1100" dirty="0"/>
              <a:t>Story highlights Ghana is struggling with safety issues in its mining regions where accidents are frequent Lagos, Nigeria CNN —Ghana has begun a probe into the deaths of six mine workers killed after a roof collapsed on them injuring two others at an American-run gold mine. Operations have been suspended following the accident which occurred at the Ahafo Mills Expansion project located about 400 kilometers from Accra, Ghana’s capital, US-based Newmont mining said in a statement. Newmont, a major gold producer runs two mining projects in Ghana and other operations in Asia, North and South America. Africa’s second largest gold producer is struggling with safety issues in its mining regions where accidents are frequent. The government banned all small-scale mining operations in the mineral-rich country last year to address environmental and pollution problems posed by mining activities.</a:t>
            </a:r>
          </a:p>
          <a:p>
            <a:pPr>
              <a:lnSpc>
                <a:spcPct val="110000"/>
              </a:lnSpc>
            </a:pPr>
            <a:r>
              <a:rPr lang="en-US" sz="1100" dirty="0"/>
              <a:t>[('positive', 0.4117647058823529)] – </a:t>
            </a:r>
            <a:r>
              <a:rPr lang="en-US" sz="1100" b="1" dirty="0"/>
              <a:t>Fear</a:t>
            </a:r>
            <a:r>
              <a:rPr lang="en-US" sz="1100" dirty="0"/>
              <a:t> was the next</a:t>
            </a:r>
          </a:p>
          <a:p>
            <a:pPr>
              <a:lnSpc>
                <a:spcPct val="110000"/>
              </a:lnSpc>
            </a:pPr>
            <a:r>
              <a:rPr lang="en-US" sz="1100" dirty="0"/>
              <a:t>Anger is the opposite</a:t>
            </a:r>
          </a:p>
        </p:txBody>
      </p:sp>
      <p:pic>
        <p:nvPicPr>
          <p:cNvPr id="5" name="Picture 4">
            <a:extLst>
              <a:ext uri="{FF2B5EF4-FFF2-40B4-BE49-F238E27FC236}">
                <a16:creationId xmlns:a16="http://schemas.microsoft.com/office/drawing/2014/main" id="{34C709FC-E271-14E0-1999-039DB8F80E66}"/>
              </a:ext>
            </a:extLst>
          </p:cNvPr>
          <p:cNvPicPr>
            <a:picLocks noChangeAspect="1"/>
          </p:cNvPicPr>
          <p:nvPr/>
        </p:nvPicPr>
        <p:blipFill>
          <a:blip r:embed="rId4"/>
          <a:stretch>
            <a:fillRect/>
          </a:stretch>
        </p:blipFill>
        <p:spPr>
          <a:xfrm>
            <a:off x="6096000" y="1663696"/>
            <a:ext cx="5456279" cy="350565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2" name="TextBox 41">
            <a:extLst>
              <a:ext uri="{FF2B5EF4-FFF2-40B4-BE49-F238E27FC236}">
                <a16:creationId xmlns:a16="http://schemas.microsoft.com/office/drawing/2014/main" id="{C96A3CE7-7308-F6AD-FE21-E3522713DDF5}"/>
              </a:ext>
            </a:extLst>
          </p:cNvPr>
          <p:cNvSpPr txBox="1"/>
          <p:nvPr/>
        </p:nvSpPr>
        <p:spPr>
          <a:xfrm>
            <a:off x="6361043" y="1257070"/>
            <a:ext cx="1375248" cy="369332"/>
          </a:xfrm>
          <a:prstGeom prst="rect">
            <a:avLst/>
          </a:prstGeom>
          <a:noFill/>
        </p:spPr>
        <p:txBody>
          <a:bodyPr wrap="none" rtlCol="0">
            <a:spAutoFit/>
          </a:bodyPr>
          <a:lstStyle/>
          <a:p>
            <a:r>
              <a:rPr lang="en-US" dirty="0"/>
              <a:t>text2emotion</a:t>
            </a:r>
          </a:p>
        </p:txBody>
      </p:sp>
    </p:spTree>
    <p:extLst>
      <p:ext uri="{BB962C8B-B14F-4D97-AF65-F5344CB8AC3E}">
        <p14:creationId xmlns:p14="http://schemas.microsoft.com/office/powerpoint/2010/main" val="3056591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Happened</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a:t>Compare different hyper parameter sets to get a better understanding of kernel and dilation towards network and loss</a:t>
            </a:r>
          </a:p>
          <a:p>
            <a:r>
              <a:rPr lang="en-US" dirty="0"/>
              <a:t>Review covariate approach to pull in one additional knowledge</a:t>
            </a:r>
          </a:p>
        </p:txBody>
      </p:sp>
    </p:spTree>
    <p:extLst>
      <p:ext uri="{BB962C8B-B14F-4D97-AF65-F5344CB8AC3E}">
        <p14:creationId xmlns:p14="http://schemas.microsoft.com/office/powerpoint/2010/main" val="3050336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2511-4A6D-B187-B3EA-565E7561794F}"/>
              </a:ext>
            </a:extLst>
          </p:cNvPr>
          <p:cNvSpPr>
            <a:spLocks noGrp="1"/>
          </p:cNvSpPr>
          <p:nvPr>
            <p:ph type="title"/>
          </p:nvPr>
        </p:nvSpPr>
        <p:spPr>
          <a:xfrm>
            <a:off x="1141413" y="618518"/>
            <a:ext cx="9905998" cy="1478570"/>
          </a:xfrm>
        </p:spPr>
        <p:txBody>
          <a:bodyPr>
            <a:normAutofit/>
          </a:bodyPr>
          <a:lstStyle/>
          <a:p>
            <a:pPr algn="ctr"/>
            <a:r>
              <a:rPr lang="en-US" dirty="0"/>
              <a:t>problems</a:t>
            </a:r>
            <a:endParaRPr lang="en-US"/>
          </a:p>
        </p:txBody>
      </p:sp>
      <p:sp>
        <p:nvSpPr>
          <p:cNvPr id="3" name="Content Placeholder 2">
            <a:extLst>
              <a:ext uri="{FF2B5EF4-FFF2-40B4-BE49-F238E27FC236}">
                <a16:creationId xmlns:a16="http://schemas.microsoft.com/office/drawing/2014/main" id="{EB3DB669-F5C3-16A3-BE02-1DD10A6924B1}"/>
              </a:ext>
            </a:extLst>
          </p:cNvPr>
          <p:cNvSpPr>
            <a:spLocks noGrp="1"/>
          </p:cNvSpPr>
          <p:nvPr>
            <p:ph idx="1"/>
          </p:nvPr>
        </p:nvSpPr>
        <p:spPr>
          <a:xfrm>
            <a:off x="1141412" y="2249487"/>
            <a:ext cx="4844521" cy="3541714"/>
          </a:xfrm>
        </p:spPr>
        <p:txBody>
          <a:bodyPr anchor="ctr">
            <a:normAutofit fontScale="92500" lnSpcReduction="20000"/>
          </a:bodyPr>
          <a:lstStyle/>
          <a:p>
            <a:pPr>
              <a:lnSpc>
                <a:spcPct val="110000"/>
              </a:lnSpc>
            </a:pPr>
            <a:r>
              <a:rPr lang="en-US" sz="1700" dirty="0" err="1"/>
              <a:t>im</a:t>
            </a:r>
            <a:r>
              <a:rPr lang="en-US" sz="1700" dirty="0"/>
              <a:t> merely [</a:t>
            </a:r>
            <a:r>
              <a:rPr lang="en-US" sz="1700" dirty="0">
                <a:highlight>
                  <a:srgbClr val="00FF00"/>
                </a:highlight>
              </a:rPr>
              <a:t>disappointed]</a:t>
            </a:r>
            <a:r>
              <a:rPr lang="en-US" sz="1700" dirty="0"/>
              <a:t> because she [probably] knew [how] [id] </a:t>
            </a:r>
            <a:r>
              <a:rPr lang="en-US" sz="1700" dirty="0">
                <a:highlight>
                  <a:srgbClr val="00FFFF"/>
                </a:highlight>
              </a:rPr>
              <a:t>feel</a:t>
            </a:r>
            <a:r>
              <a:rPr lang="en-US" sz="1700" dirty="0"/>
              <a:t> </a:t>
            </a:r>
            <a:r>
              <a:rPr lang="en-US" sz="1700" dirty="0" err="1"/>
              <a:t>paula</a:t>
            </a:r>
            <a:r>
              <a:rPr lang="en-US" sz="1700" dirty="0"/>
              <a:t> [however] is doing it as [some] </a:t>
            </a:r>
            <a:r>
              <a:rPr lang="en-US" sz="1700" dirty="0">
                <a:highlight>
                  <a:srgbClr val="FF0000"/>
                </a:highlight>
              </a:rPr>
              <a:t>idiotic</a:t>
            </a:r>
            <a:r>
              <a:rPr lang="en-US" sz="1700" dirty="0"/>
              <a:t> masochistic [</a:t>
            </a:r>
            <a:r>
              <a:rPr lang="en-US" sz="1700" dirty="0">
                <a:highlight>
                  <a:srgbClr val="00FFFF"/>
                </a:highlight>
              </a:rPr>
              <a:t>fling]</a:t>
            </a:r>
            <a:r>
              <a:rPr lang="en-US" sz="1700" dirty="0"/>
              <a:t> [over] [</a:t>
            </a:r>
            <a:r>
              <a:rPr lang="en-US" sz="1700" dirty="0">
                <a:highlight>
                  <a:srgbClr val="FF00FF"/>
                </a:highlight>
              </a:rPr>
              <a:t>torn]</a:t>
            </a:r>
            <a:r>
              <a:rPr lang="en-US" sz="1700" dirty="0"/>
              <a:t> up </a:t>
            </a:r>
            <a:r>
              <a:rPr lang="en-US" sz="1700" dirty="0">
                <a:highlight>
                  <a:srgbClr val="00FFFF"/>
                </a:highlight>
              </a:rPr>
              <a:t>emotions</a:t>
            </a:r>
          </a:p>
          <a:p>
            <a:pPr>
              <a:lnSpc>
                <a:spcPct val="110000"/>
              </a:lnSpc>
            </a:pPr>
            <a:r>
              <a:rPr lang="en-US" sz="1700" dirty="0"/>
              <a:t>[</a:t>
            </a:r>
            <a:r>
              <a:rPr lang="en-US" sz="1700" dirty="0">
                <a:highlight>
                  <a:srgbClr val="00FF00"/>
                </a:highlight>
              </a:rPr>
              <a:t>'anger</a:t>
            </a:r>
            <a:r>
              <a:rPr lang="en-US" sz="1700" dirty="0"/>
              <a:t>', </a:t>
            </a:r>
            <a:r>
              <a:rPr lang="en-US" sz="1700" dirty="0">
                <a:highlight>
                  <a:srgbClr val="00FF00"/>
                </a:highlight>
              </a:rPr>
              <a:t>'disgust</a:t>
            </a:r>
            <a:r>
              <a:rPr lang="en-US" sz="1700" dirty="0"/>
              <a:t>', </a:t>
            </a:r>
            <a:r>
              <a:rPr lang="en-US" sz="1700" dirty="0">
                <a:highlight>
                  <a:srgbClr val="00FF00"/>
                </a:highlight>
              </a:rPr>
              <a:t>'negative</a:t>
            </a:r>
            <a:r>
              <a:rPr lang="en-US" sz="1700" dirty="0"/>
              <a:t>', </a:t>
            </a:r>
            <a:r>
              <a:rPr lang="en-US" sz="1700" dirty="0">
                <a:highlight>
                  <a:srgbClr val="00FF00"/>
                </a:highlight>
              </a:rPr>
              <a:t>'sadness</a:t>
            </a:r>
            <a:r>
              <a:rPr lang="en-US" sz="1700" dirty="0"/>
              <a:t>', </a:t>
            </a:r>
            <a:r>
              <a:rPr lang="en-US" sz="1700" dirty="0">
                <a:highlight>
                  <a:srgbClr val="FF0000"/>
                </a:highlight>
              </a:rPr>
              <a:t>'anger</a:t>
            </a:r>
            <a:r>
              <a:rPr lang="en-US" sz="1700" dirty="0"/>
              <a:t>', </a:t>
            </a:r>
            <a:r>
              <a:rPr lang="en-US" sz="1700" dirty="0">
                <a:highlight>
                  <a:srgbClr val="FF0000"/>
                </a:highlight>
              </a:rPr>
              <a:t>'disgust</a:t>
            </a:r>
            <a:r>
              <a:rPr lang="en-US" sz="1700" dirty="0"/>
              <a:t>', </a:t>
            </a:r>
            <a:r>
              <a:rPr lang="en-US" sz="1700" dirty="0">
                <a:highlight>
                  <a:srgbClr val="FF0000"/>
                </a:highlight>
              </a:rPr>
              <a:t>'negative</a:t>
            </a:r>
            <a:r>
              <a:rPr lang="en-US" sz="1700" dirty="0"/>
              <a:t>', </a:t>
            </a:r>
            <a:r>
              <a:rPr lang="en-US" sz="1700" dirty="0">
                <a:highlight>
                  <a:srgbClr val="FF00FF"/>
                </a:highlight>
              </a:rPr>
              <a:t>'negative</a:t>
            </a:r>
            <a:r>
              <a:rPr lang="en-US" sz="1700" dirty="0"/>
              <a:t>’]</a:t>
            </a:r>
          </a:p>
          <a:p>
            <a:pPr>
              <a:lnSpc>
                <a:spcPct val="110000"/>
              </a:lnSpc>
            </a:pPr>
            <a:r>
              <a:rPr lang="en-US" sz="1700" dirty="0"/>
              <a:t>Negative / Anger</a:t>
            </a:r>
          </a:p>
          <a:p>
            <a:pPr>
              <a:lnSpc>
                <a:spcPct val="110000"/>
              </a:lnSpc>
            </a:pPr>
            <a:r>
              <a:rPr lang="en-US" sz="1700" dirty="0"/>
              <a:t>{'fear': 0, 'anger': 2.5, 'trust': 0, 'surprise': 0, 'positive': 0, 'negative': 3, 'sadness': 1.5, 'disgust': 2.5, 'joy': 0, 'anticipation': 0}</a:t>
            </a:r>
          </a:p>
          <a:p>
            <a:pPr>
              <a:lnSpc>
                <a:spcPct val="110000"/>
              </a:lnSpc>
            </a:pPr>
            <a:r>
              <a:rPr lang="en-US" sz="1700" dirty="0"/>
              <a:t>Twitter Emo / Text2Emotion says sadness (doesn’t have disgust, anticipation, trust), (love sits between joy and trust)</a:t>
            </a:r>
          </a:p>
        </p:txBody>
      </p:sp>
      <p:pic>
        <p:nvPicPr>
          <p:cNvPr id="5" name="Picture 4">
            <a:extLst>
              <a:ext uri="{FF2B5EF4-FFF2-40B4-BE49-F238E27FC236}">
                <a16:creationId xmlns:a16="http://schemas.microsoft.com/office/drawing/2014/main" id="{B725D4C1-0C48-FB57-8A17-564A75295845}"/>
              </a:ext>
            </a:extLst>
          </p:cNvPr>
          <p:cNvPicPr>
            <a:picLocks noChangeAspect="1"/>
          </p:cNvPicPr>
          <p:nvPr/>
        </p:nvPicPr>
        <p:blipFill rotWithShape="1">
          <a:blip r:embed="rId3"/>
          <a:srcRect r="3" b="10003"/>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084778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8D73-BDD7-42CB-948A-25D7E196E856}"/>
              </a:ext>
            </a:extLst>
          </p:cNvPr>
          <p:cNvSpPr>
            <a:spLocks noGrp="1"/>
          </p:cNvSpPr>
          <p:nvPr>
            <p:ph type="title"/>
          </p:nvPr>
        </p:nvSpPr>
        <p:spPr/>
        <p:txBody>
          <a:bodyPr/>
          <a:lstStyle/>
          <a:p>
            <a:r>
              <a:rPr lang="en-US" dirty="0"/>
              <a:t>Some thoughts</a:t>
            </a:r>
          </a:p>
        </p:txBody>
      </p:sp>
      <p:sp>
        <p:nvSpPr>
          <p:cNvPr id="3" name="Content Placeholder 2">
            <a:extLst>
              <a:ext uri="{FF2B5EF4-FFF2-40B4-BE49-F238E27FC236}">
                <a16:creationId xmlns:a16="http://schemas.microsoft.com/office/drawing/2014/main" id="{2518AAAB-5D27-BB37-68D2-8AB271AF9634}"/>
              </a:ext>
            </a:extLst>
          </p:cNvPr>
          <p:cNvSpPr>
            <a:spLocks noGrp="1"/>
          </p:cNvSpPr>
          <p:nvPr>
            <p:ph idx="1"/>
          </p:nvPr>
        </p:nvSpPr>
        <p:spPr/>
        <p:txBody>
          <a:bodyPr/>
          <a:lstStyle/>
          <a:p>
            <a:r>
              <a:rPr lang="en-US" dirty="0"/>
              <a:t>Lemmatization – Remove inflectional endings</a:t>
            </a:r>
          </a:p>
          <a:p>
            <a:r>
              <a:rPr lang="en-US" dirty="0"/>
              <a:t>Stop words – Remove unnecessary language</a:t>
            </a:r>
          </a:p>
          <a:p>
            <a:r>
              <a:rPr lang="en-US" dirty="0"/>
              <a:t>Merge in Text2Emotion Dictionary with NRC</a:t>
            </a:r>
          </a:p>
          <a:p>
            <a:endParaRPr lang="en-US" dirty="0"/>
          </a:p>
        </p:txBody>
      </p:sp>
    </p:spTree>
    <p:extLst>
      <p:ext uri="{BB962C8B-B14F-4D97-AF65-F5344CB8AC3E}">
        <p14:creationId xmlns:p14="http://schemas.microsoft.com/office/powerpoint/2010/main" val="1364719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8DD51-3753-5F53-0F0E-B7EBF10F5504}"/>
              </a:ext>
            </a:extLst>
          </p:cNvPr>
          <p:cNvSpPr>
            <a:spLocks noGrp="1"/>
          </p:cNvSpPr>
          <p:nvPr>
            <p:ph type="title"/>
          </p:nvPr>
        </p:nvSpPr>
        <p:spPr/>
        <p:txBody>
          <a:bodyPr/>
          <a:lstStyle/>
          <a:p>
            <a:r>
              <a:rPr lang="en-US" dirty="0"/>
              <a:t>Updates</a:t>
            </a:r>
          </a:p>
        </p:txBody>
      </p:sp>
      <p:sp>
        <p:nvSpPr>
          <p:cNvPr id="5" name="Content Placeholder 4">
            <a:extLst>
              <a:ext uri="{FF2B5EF4-FFF2-40B4-BE49-F238E27FC236}">
                <a16:creationId xmlns:a16="http://schemas.microsoft.com/office/drawing/2014/main" id="{C92F3939-499F-2DE5-C64C-B46B87ABEFA7}"/>
              </a:ext>
            </a:extLst>
          </p:cNvPr>
          <p:cNvSpPr>
            <a:spLocks noGrp="1"/>
          </p:cNvSpPr>
          <p:nvPr>
            <p:ph sz="half" idx="1"/>
          </p:nvPr>
        </p:nvSpPr>
        <p:spPr/>
        <p:txBody>
          <a:bodyPr/>
          <a:lstStyle/>
          <a:p>
            <a:r>
              <a:rPr lang="en-US" dirty="0"/>
              <a:t>Cleaning</a:t>
            </a:r>
          </a:p>
          <a:p>
            <a:pPr lvl="1"/>
            <a:r>
              <a:rPr lang="en-US" dirty="0" err="1"/>
              <a:t>standardize_accented_chars</a:t>
            </a:r>
            <a:r>
              <a:rPr lang="en-US" dirty="0"/>
              <a:t> (added)</a:t>
            </a:r>
          </a:p>
          <a:p>
            <a:pPr lvl="1"/>
            <a:r>
              <a:rPr lang="en-US" dirty="0" err="1"/>
              <a:t>expand_contractions</a:t>
            </a:r>
            <a:r>
              <a:rPr lang="en-US" dirty="0"/>
              <a:t> (upgraded) </a:t>
            </a:r>
          </a:p>
          <a:p>
            <a:pPr lvl="1"/>
            <a:r>
              <a:rPr lang="en-US" dirty="0" err="1"/>
              <a:t>removing_not</a:t>
            </a:r>
            <a:r>
              <a:rPr lang="en-US" dirty="0"/>
              <a:t> (kept)</a:t>
            </a:r>
          </a:p>
          <a:p>
            <a:pPr lvl="1"/>
            <a:r>
              <a:rPr lang="en-US" dirty="0"/>
              <a:t>lemmatization (</a:t>
            </a:r>
            <a:r>
              <a:rPr lang="en-US"/>
              <a:t>upgraded)</a:t>
            </a:r>
            <a:endParaRPr lang="en-US" dirty="0"/>
          </a:p>
          <a:p>
            <a:pPr lvl="1"/>
            <a:r>
              <a:rPr lang="en-US" dirty="0" err="1"/>
              <a:t>removing_stopwords</a:t>
            </a:r>
            <a:r>
              <a:rPr lang="en-US" dirty="0"/>
              <a:t> (upgraded)</a:t>
            </a:r>
          </a:p>
          <a:p>
            <a:pPr lvl="1"/>
            <a:r>
              <a:rPr lang="en-US" dirty="0" err="1"/>
              <a:t>removing_shortcuts</a:t>
            </a:r>
            <a:r>
              <a:rPr lang="en-US" dirty="0"/>
              <a:t> (kept)</a:t>
            </a:r>
          </a:p>
          <a:p>
            <a:pPr marL="457200" lvl="1" indent="0">
              <a:buNone/>
            </a:pPr>
            <a:endParaRPr lang="en-US" dirty="0"/>
          </a:p>
        </p:txBody>
      </p:sp>
      <p:sp>
        <p:nvSpPr>
          <p:cNvPr id="6" name="Content Placeholder 5">
            <a:extLst>
              <a:ext uri="{FF2B5EF4-FFF2-40B4-BE49-F238E27FC236}">
                <a16:creationId xmlns:a16="http://schemas.microsoft.com/office/drawing/2014/main" id="{A1053A0B-400E-FFA7-6907-E4DDA33E4E32}"/>
              </a:ext>
            </a:extLst>
          </p:cNvPr>
          <p:cNvSpPr>
            <a:spLocks noGrp="1"/>
          </p:cNvSpPr>
          <p:nvPr>
            <p:ph sz="half" idx="2"/>
          </p:nvPr>
        </p:nvSpPr>
        <p:spPr/>
        <p:txBody>
          <a:bodyPr/>
          <a:lstStyle/>
          <a:p>
            <a:r>
              <a:rPr lang="en-US" dirty="0"/>
              <a:t>Vocabulary</a:t>
            </a:r>
          </a:p>
          <a:p>
            <a:pPr lvl="1"/>
            <a:r>
              <a:rPr lang="en-US" dirty="0"/>
              <a:t>Joined text2emotion and NRC dataset</a:t>
            </a:r>
          </a:p>
          <a:p>
            <a:pPr lvl="1"/>
            <a:r>
              <a:rPr lang="en-US" dirty="0"/>
              <a:t>Externalized so its easy to modify</a:t>
            </a:r>
          </a:p>
          <a:p>
            <a:pPr lvl="1"/>
            <a:r>
              <a:rPr lang="en-US" dirty="0"/>
              <a:t>Added Polarity Check</a:t>
            </a:r>
          </a:p>
        </p:txBody>
      </p:sp>
    </p:spTree>
    <p:extLst>
      <p:ext uri="{BB962C8B-B14F-4D97-AF65-F5344CB8AC3E}">
        <p14:creationId xmlns:p14="http://schemas.microsoft.com/office/powerpoint/2010/main" val="2058001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99B58-C186-5548-ABE1-13F2BED865C2}"/>
              </a:ext>
            </a:extLst>
          </p:cNvPr>
          <p:cNvSpPr>
            <a:spLocks noGrp="1"/>
          </p:cNvSpPr>
          <p:nvPr>
            <p:ph type="title"/>
          </p:nvPr>
        </p:nvSpPr>
        <p:spPr/>
        <p:txBody>
          <a:bodyPr/>
          <a:lstStyle/>
          <a:p>
            <a:r>
              <a:rPr lang="en-US" dirty="0"/>
              <a:t>Fine tuning</a:t>
            </a:r>
          </a:p>
        </p:txBody>
      </p:sp>
      <p:sp>
        <p:nvSpPr>
          <p:cNvPr id="3" name="Content Placeholder 2">
            <a:extLst>
              <a:ext uri="{FF2B5EF4-FFF2-40B4-BE49-F238E27FC236}">
                <a16:creationId xmlns:a16="http://schemas.microsoft.com/office/drawing/2014/main" id="{2A4B615F-854B-B251-EAE2-4C94FDB322F1}"/>
              </a:ext>
            </a:extLst>
          </p:cNvPr>
          <p:cNvSpPr>
            <a:spLocks noGrp="1"/>
          </p:cNvSpPr>
          <p:nvPr>
            <p:ph idx="1"/>
          </p:nvPr>
        </p:nvSpPr>
        <p:spPr/>
        <p:txBody>
          <a:bodyPr>
            <a:normAutofit fontScale="92500" lnSpcReduction="10000"/>
          </a:bodyPr>
          <a:lstStyle/>
          <a:p>
            <a:r>
              <a:rPr lang="en-US" dirty="0"/>
              <a:t>If positive adjust positive emotion 0.5, if negative adjust negative emotion 0.5</a:t>
            </a:r>
          </a:p>
          <a:p>
            <a:pPr marL="0" indent="0">
              <a:buNone/>
            </a:pPr>
            <a:r>
              <a:rPr lang="en-US" dirty="0"/>
              <a:t>	if sentiment == '</a:t>
            </a:r>
            <a:r>
              <a:rPr lang="en-US" dirty="0">
                <a:solidFill>
                  <a:srgbClr val="00B050"/>
                </a:solidFill>
              </a:rPr>
              <a:t>positive</a:t>
            </a:r>
            <a:r>
              <a:rPr lang="en-US" dirty="0"/>
              <a:t>’:</a:t>
            </a:r>
          </a:p>
          <a:p>
            <a:pPr marL="0" indent="0">
              <a:buNone/>
            </a:pPr>
            <a:r>
              <a:rPr lang="en-US" dirty="0"/>
              <a:t>		if emo in ['trust', 'surprise', 'joy', 'anticipation’]:</a:t>
            </a:r>
          </a:p>
          <a:p>
            <a:pPr marL="0" indent="0">
              <a:buNone/>
            </a:pPr>
            <a:r>
              <a:rPr lang="en-US" dirty="0"/>
              <a:t>			emotions[emo] += 0.5 </a:t>
            </a:r>
          </a:p>
          <a:p>
            <a:pPr marL="0" indent="0">
              <a:buNone/>
            </a:pPr>
            <a:r>
              <a:rPr lang="en-US" dirty="0"/>
              <a:t>	</a:t>
            </a:r>
            <a:r>
              <a:rPr lang="en-US" dirty="0" err="1"/>
              <a:t>elif</a:t>
            </a:r>
            <a:r>
              <a:rPr lang="en-US" dirty="0"/>
              <a:t> sentiment == '</a:t>
            </a:r>
            <a:r>
              <a:rPr lang="en-US" dirty="0">
                <a:solidFill>
                  <a:srgbClr val="FF0000"/>
                </a:solidFill>
              </a:rPr>
              <a:t>negative</a:t>
            </a:r>
            <a:r>
              <a:rPr lang="en-US" dirty="0"/>
              <a:t>’:</a:t>
            </a:r>
          </a:p>
          <a:p>
            <a:pPr marL="0" indent="0">
              <a:buNone/>
            </a:pPr>
            <a:r>
              <a:rPr lang="en-US" dirty="0"/>
              <a:t>		if emo in ['fear', 'anger', 'sadness', 'disgust’]:</a:t>
            </a:r>
          </a:p>
          <a:p>
            <a:pPr marL="0" indent="0">
              <a:buNone/>
            </a:pPr>
            <a:r>
              <a:rPr lang="en-US" dirty="0"/>
              <a:t>			emotions[emo] += 0.5</a:t>
            </a:r>
          </a:p>
        </p:txBody>
      </p:sp>
    </p:spTree>
    <p:extLst>
      <p:ext uri="{BB962C8B-B14F-4D97-AF65-F5344CB8AC3E}">
        <p14:creationId xmlns:p14="http://schemas.microsoft.com/office/powerpoint/2010/main" val="506860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ACC7-2256-50EF-9C98-B405425F1FCB}"/>
              </a:ext>
            </a:extLst>
          </p:cNvPr>
          <p:cNvSpPr>
            <a:spLocks noGrp="1"/>
          </p:cNvSpPr>
          <p:nvPr>
            <p:ph type="title"/>
          </p:nvPr>
        </p:nvSpPr>
        <p:spPr/>
        <p:txBody>
          <a:bodyPr/>
          <a:lstStyle/>
          <a:p>
            <a:r>
              <a:rPr lang="en-US" dirty="0"/>
              <a:t>More analysis</a:t>
            </a:r>
          </a:p>
        </p:txBody>
      </p:sp>
      <p:sp>
        <p:nvSpPr>
          <p:cNvPr id="3" name="Content Placeholder 2">
            <a:extLst>
              <a:ext uri="{FF2B5EF4-FFF2-40B4-BE49-F238E27FC236}">
                <a16:creationId xmlns:a16="http://schemas.microsoft.com/office/drawing/2014/main" id="{74851F3B-9D74-3B5C-5FD6-6F8459FF27F2}"/>
              </a:ext>
            </a:extLst>
          </p:cNvPr>
          <p:cNvSpPr>
            <a:spLocks noGrp="1"/>
          </p:cNvSpPr>
          <p:nvPr>
            <p:ph idx="1"/>
          </p:nvPr>
        </p:nvSpPr>
        <p:spPr/>
        <p:txBody>
          <a:bodyPr>
            <a:normAutofit fontScale="77500" lnSpcReduction="20000"/>
          </a:bodyPr>
          <a:lstStyle/>
          <a:p>
            <a:r>
              <a:rPr lang="en-US" dirty="0" err="1"/>
              <a:t>i</a:t>
            </a:r>
            <a:r>
              <a:rPr lang="en-US" dirty="0"/>
              <a:t> am feeling quite blessed by being able to do this this year</a:t>
            </a:r>
          </a:p>
          <a:p>
            <a:r>
              <a:rPr lang="en-US" dirty="0"/>
              <a:t>Old: {'Happy': 1.0, 'Angry': 0.0, 'Surprise': 0.0, 'Sad': 0.0, 'Fear': 0.0}</a:t>
            </a:r>
          </a:p>
          <a:p>
            <a:r>
              <a:rPr lang="en-US" dirty="0"/>
              <a:t>New: {'trust': 0.25, 'positive': 0.25, 'joy': 0.25, 'anticipation': 0.25, 'fear': 0.0, 'anger': 0.0, 'surprise': 0.0, 'negative': 0.0, 'sadness': 0.0, 'disgust': 0.0}</a:t>
            </a:r>
          </a:p>
          <a:p>
            <a:r>
              <a:rPr lang="en-US" dirty="0"/>
              <a:t>Trust</a:t>
            </a:r>
            <a:endParaRPr lang="en-US" dirty="0">
              <a:sym typeface="Wingdings" pitchFamily="2" charset="2"/>
            </a:endParaRPr>
          </a:p>
          <a:p>
            <a:r>
              <a:rPr lang="en-US" dirty="0">
                <a:sym typeface="Wingdings" pitchFamily="2" charset="2"/>
              </a:rPr>
              <a:t>Trust + Joy + Anticipation == Joy?</a:t>
            </a:r>
          </a:p>
          <a:p>
            <a:r>
              <a:rPr lang="en-US" dirty="0">
                <a:sym typeface="Wingdings" pitchFamily="2" charset="2"/>
              </a:rPr>
              <a:t>[</a:t>
            </a:r>
            <a:r>
              <a:rPr lang="en-US" b="1" dirty="0">
                <a:sym typeface="Wingdings" pitchFamily="2" charset="2"/>
              </a:rPr>
              <a:t>Joy</a:t>
            </a:r>
            <a:r>
              <a:rPr lang="en-US" dirty="0">
                <a:sym typeface="Wingdings" pitchFamily="2" charset="2"/>
              </a:rPr>
              <a:t>, </a:t>
            </a:r>
            <a:r>
              <a:rPr lang="en-US" b="1" dirty="0">
                <a:sym typeface="Wingdings" pitchFamily="2" charset="2"/>
              </a:rPr>
              <a:t>Trust</a:t>
            </a:r>
            <a:r>
              <a:rPr lang="en-US" dirty="0">
                <a:sym typeface="Wingdings" pitchFamily="2" charset="2"/>
              </a:rPr>
              <a:t>, Fear, Surprise, Sadness, Disgust, Anger, </a:t>
            </a:r>
            <a:r>
              <a:rPr lang="en-US" b="1" dirty="0">
                <a:sym typeface="Wingdings" pitchFamily="2" charset="2"/>
              </a:rPr>
              <a:t>Anticipation</a:t>
            </a:r>
            <a:r>
              <a:rPr lang="en-US" dirty="0">
                <a:sym typeface="Wingdings" pitchFamily="2" charset="2"/>
              </a:rPr>
              <a:t>]</a:t>
            </a:r>
          </a:p>
          <a:p>
            <a:r>
              <a:rPr lang="en-US" b="1" dirty="0"/>
              <a:t>Fine-tune</a:t>
            </a:r>
            <a:r>
              <a:rPr lang="en-US" dirty="0"/>
              <a:t>: {'trust': 0.33, 'joy': 0.33, 'anticipation': 0.33, 'fear': 0.0, 'anger': 0.0, 'surprise': 0.0, 'sadness': 0.0, 'disgust': 0.0}</a:t>
            </a:r>
          </a:p>
        </p:txBody>
      </p:sp>
    </p:spTree>
    <p:extLst>
      <p:ext uri="{BB962C8B-B14F-4D97-AF65-F5344CB8AC3E}">
        <p14:creationId xmlns:p14="http://schemas.microsoft.com/office/powerpoint/2010/main" val="20280809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C723-DC82-D050-3407-7E62102BF888}"/>
              </a:ext>
            </a:extLst>
          </p:cNvPr>
          <p:cNvSpPr>
            <a:spLocks noGrp="1"/>
          </p:cNvSpPr>
          <p:nvPr>
            <p:ph type="title"/>
          </p:nvPr>
        </p:nvSpPr>
        <p:spPr/>
        <p:txBody>
          <a:bodyPr/>
          <a:lstStyle/>
          <a:p>
            <a:r>
              <a:rPr lang="en-US" dirty="0"/>
              <a:t>More analysis</a:t>
            </a:r>
          </a:p>
        </p:txBody>
      </p:sp>
      <p:sp>
        <p:nvSpPr>
          <p:cNvPr id="3" name="Content Placeholder 2">
            <a:extLst>
              <a:ext uri="{FF2B5EF4-FFF2-40B4-BE49-F238E27FC236}">
                <a16:creationId xmlns:a16="http://schemas.microsoft.com/office/drawing/2014/main" id="{55395D78-82D8-77C8-7FBC-1940318DFD8B}"/>
              </a:ext>
            </a:extLst>
          </p:cNvPr>
          <p:cNvSpPr>
            <a:spLocks noGrp="1"/>
          </p:cNvSpPr>
          <p:nvPr>
            <p:ph idx="1"/>
          </p:nvPr>
        </p:nvSpPr>
        <p:spPr/>
        <p:txBody>
          <a:bodyPr>
            <a:normAutofit fontScale="92500" lnSpcReduction="10000"/>
          </a:bodyPr>
          <a:lstStyle/>
          <a:p>
            <a:r>
              <a:rPr lang="en-US" dirty="0" err="1"/>
              <a:t>i</a:t>
            </a:r>
            <a:r>
              <a:rPr lang="en-US" dirty="0"/>
              <a:t> feel sorry for the nurses that are going to have to take care of me</a:t>
            </a:r>
          </a:p>
          <a:p>
            <a:r>
              <a:rPr lang="en-US" dirty="0"/>
              <a:t>Old: {'Sad': 0.5, 'Fear': 0.5, 'Happy': 0.0, 'Angry': 0.0, 'Surprise': 0.0}</a:t>
            </a:r>
          </a:p>
          <a:p>
            <a:r>
              <a:rPr lang="en-US" dirty="0"/>
              <a:t>New: {'fear': 0.25, 'trust': 0.25, 'positive': 0.25, 'sadness': 0.25, 'anger': 0.0, 'surprise': 0.0, 'negative': 0.0, 'disgust': 0.0, 'joy': 0.0, 'anticipation': 0.0}</a:t>
            </a:r>
          </a:p>
          <a:p>
            <a:r>
              <a:rPr lang="en-US" dirty="0"/>
              <a:t>Trust + Fear + Sadness == Trust/Fear – Submission, Fear/Sadness – Despair, Trust/Sadness – Sentimentality</a:t>
            </a:r>
          </a:p>
          <a:p>
            <a:r>
              <a:rPr lang="en-US" dirty="0">
                <a:sym typeface="Wingdings" pitchFamily="2" charset="2"/>
              </a:rPr>
              <a:t>Fine-tune: {'sadness': 0.57, 'trust': 0.43, 'fear': 0.0, 'anger': 0.0, 'surprise': 0.0, 'disgust': 0.0, 'joy': 0.0, 'anticipation': 0.0}</a:t>
            </a:r>
          </a:p>
        </p:txBody>
      </p:sp>
    </p:spTree>
    <p:extLst>
      <p:ext uri="{BB962C8B-B14F-4D97-AF65-F5344CB8AC3E}">
        <p14:creationId xmlns:p14="http://schemas.microsoft.com/office/powerpoint/2010/main" val="34619121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50B-C099-99AD-10BF-3B4DF2BA593A}"/>
              </a:ext>
            </a:extLst>
          </p:cNvPr>
          <p:cNvSpPr>
            <a:spLocks noGrp="1"/>
          </p:cNvSpPr>
          <p:nvPr>
            <p:ph type="title"/>
          </p:nvPr>
        </p:nvSpPr>
        <p:spPr/>
        <p:txBody>
          <a:bodyPr/>
          <a:lstStyle/>
          <a:p>
            <a:r>
              <a:rPr lang="en-US" dirty="0"/>
              <a:t>More analysis</a:t>
            </a:r>
          </a:p>
        </p:txBody>
      </p:sp>
      <p:sp>
        <p:nvSpPr>
          <p:cNvPr id="3" name="Content Placeholder 2">
            <a:extLst>
              <a:ext uri="{FF2B5EF4-FFF2-40B4-BE49-F238E27FC236}">
                <a16:creationId xmlns:a16="http://schemas.microsoft.com/office/drawing/2014/main" id="{5C2BAF37-4BC4-D19A-66A2-E7463C75C5A2}"/>
              </a:ext>
            </a:extLst>
          </p:cNvPr>
          <p:cNvSpPr>
            <a:spLocks noGrp="1"/>
          </p:cNvSpPr>
          <p:nvPr>
            <p:ph idx="1"/>
          </p:nvPr>
        </p:nvSpPr>
        <p:spPr/>
        <p:txBody>
          <a:bodyPr/>
          <a:lstStyle/>
          <a:p>
            <a:r>
              <a:rPr lang="en-US" dirty="0" err="1"/>
              <a:t>i</a:t>
            </a:r>
            <a:r>
              <a:rPr lang="en-US" dirty="0"/>
              <a:t> guess </a:t>
            </a:r>
            <a:r>
              <a:rPr lang="en-US" dirty="0" err="1"/>
              <a:t>i</a:t>
            </a:r>
            <a:r>
              <a:rPr lang="en-US" dirty="0"/>
              <a:t> did not feel the spirit of </a:t>
            </a:r>
            <a:r>
              <a:rPr lang="en-US" dirty="0" err="1"/>
              <a:t>christmas</a:t>
            </a:r>
            <a:r>
              <a:rPr lang="en-US" dirty="0"/>
              <a:t> as much as </a:t>
            </a:r>
            <a:r>
              <a:rPr lang="en-US" dirty="0" err="1"/>
              <a:t>i</a:t>
            </a:r>
            <a:r>
              <a:rPr lang="en-US" dirty="0"/>
              <a:t> would of liked too</a:t>
            </a:r>
          </a:p>
          <a:p>
            <a:r>
              <a:rPr lang="en-US" dirty="0"/>
              <a:t>Old: {'Surprise': 0.33, 'Sad': 0.33, 'Fear': 0.33, 'Happy': 0.0, 'Angry': 0.0}</a:t>
            </a:r>
          </a:p>
          <a:p>
            <a:r>
              <a:rPr lang="en-US" dirty="0"/>
              <a:t>New: {'sadness': 0.29, 'fear': 0.14, 'trust': 0.14, 'surprise': 0.14, 'positive': 0.14, 'negative': 0.14, 'anger': 0.0, 'disgust': 0.0, 'joy': 0.0, 'anticipation': 0.0}</a:t>
            </a:r>
          </a:p>
          <a:p>
            <a:r>
              <a:rPr lang="en-US" dirty="0"/>
              <a:t>Fine-tune: {'sadness': 0.4, 'trust': 0.3, 'surprise': 0.3, 'fear': 0.0, 'anger': 0.0, 'disgust': 0.0, 'joy': 0.0, 'anticipation': 0.0}</a:t>
            </a:r>
          </a:p>
          <a:p>
            <a:pPr marL="0" indent="0">
              <a:buNone/>
            </a:pPr>
            <a:endParaRPr lang="en-US" dirty="0"/>
          </a:p>
        </p:txBody>
      </p:sp>
    </p:spTree>
    <p:extLst>
      <p:ext uri="{BB962C8B-B14F-4D97-AF65-F5344CB8AC3E}">
        <p14:creationId xmlns:p14="http://schemas.microsoft.com/office/powerpoint/2010/main" val="6923249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A869-562A-7CDC-0FAF-9DF42BA59995}"/>
              </a:ext>
            </a:extLst>
          </p:cNvPr>
          <p:cNvSpPr>
            <a:spLocks noGrp="1"/>
          </p:cNvSpPr>
          <p:nvPr>
            <p:ph type="title"/>
          </p:nvPr>
        </p:nvSpPr>
        <p:spPr/>
        <p:txBody>
          <a:bodyPr/>
          <a:lstStyle/>
          <a:p>
            <a:r>
              <a:rPr lang="en-US" dirty="0"/>
              <a:t>More analysis</a:t>
            </a:r>
          </a:p>
        </p:txBody>
      </p:sp>
      <p:sp>
        <p:nvSpPr>
          <p:cNvPr id="3" name="Content Placeholder 2">
            <a:extLst>
              <a:ext uri="{FF2B5EF4-FFF2-40B4-BE49-F238E27FC236}">
                <a16:creationId xmlns:a16="http://schemas.microsoft.com/office/drawing/2014/main" id="{B5A28BC5-E6CE-AAC7-2CCC-188994B7CA6E}"/>
              </a:ext>
            </a:extLst>
          </p:cNvPr>
          <p:cNvSpPr>
            <a:spLocks noGrp="1"/>
          </p:cNvSpPr>
          <p:nvPr>
            <p:ph idx="1"/>
          </p:nvPr>
        </p:nvSpPr>
        <p:spPr/>
        <p:txBody>
          <a:bodyPr/>
          <a:lstStyle/>
          <a:p>
            <a:r>
              <a:rPr lang="en-US" dirty="0" err="1"/>
              <a:t>i</a:t>
            </a:r>
            <a:r>
              <a:rPr lang="en-US" dirty="0"/>
              <a:t> have spent the last month or so slowly withdrawing not sleeping feeling irritable and frustrated and generally un the **** happy</a:t>
            </a:r>
          </a:p>
          <a:p>
            <a:r>
              <a:rPr lang="en-US" dirty="0"/>
              <a:t>{'Happy': 0.67, 'Angry': 0.33, 'Surprise': 0.0, 'Sad': 0.0, 'Fear': 0.0}</a:t>
            </a:r>
          </a:p>
          <a:p>
            <a:r>
              <a:rPr lang="en-US" dirty="0"/>
              <a:t>{'negative': 0.25, 'anger': 0.17, 'sadness': 0.17, 'trust': 0.08, 'positive': 0.08, 'disgust': 0.08, 'joy': 0.08, 'anticipation': 0.08, 'fear': 0.0, 'surprise': 0.0}</a:t>
            </a:r>
          </a:p>
          <a:p>
            <a:r>
              <a:rPr lang="en-US" dirty="0"/>
              <a:t>Fine-tune: {'anger': 0.4, 'sadness': 0.2, 'trust': 0.13, 'joy': 0.13, 'anticipation': 0.13, 'fear': 0.0, 'surprise': 0.0, 'disgust': 0.0}</a:t>
            </a:r>
          </a:p>
        </p:txBody>
      </p:sp>
    </p:spTree>
    <p:extLst>
      <p:ext uri="{BB962C8B-B14F-4D97-AF65-F5344CB8AC3E}">
        <p14:creationId xmlns:p14="http://schemas.microsoft.com/office/powerpoint/2010/main" val="17444660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9C7A-1862-7776-8A94-CD592BC093C9}"/>
              </a:ext>
            </a:extLst>
          </p:cNvPr>
          <p:cNvSpPr>
            <a:spLocks noGrp="1"/>
          </p:cNvSpPr>
          <p:nvPr>
            <p:ph type="title"/>
          </p:nvPr>
        </p:nvSpPr>
        <p:spPr/>
        <p:txBody>
          <a:bodyPr/>
          <a:lstStyle/>
          <a:p>
            <a:r>
              <a:rPr lang="en-US" dirty="0"/>
              <a:t>More analysis</a:t>
            </a:r>
          </a:p>
        </p:txBody>
      </p:sp>
      <p:sp>
        <p:nvSpPr>
          <p:cNvPr id="3" name="Content Placeholder 2">
            <a:extLst>
              <a:ext uri="{FF2B5EF4-FFF2-40B4-BE49-F238E27FC236}">
                <a16:creationId xmlns:a16="http://schemas.microsoft.com/office/drawing/2014/main" id="{BB8EF706-3C6D-ED0C-E609-DE112CF69B9F}"/>
              </a:ext>
            </a:extLst>
          </p:cNvPr>
          <p:cNvSpPr>
            <a:spLocks noGrp="1"/>
          </p:cNvSpPr>
          <p:nvPr>
            <p:ph idx="1"/>
          </p:nvPr>
        </p:nvSpPr>
        <p:spPr/>
        <p:txBody>
          <a:bodyPr>
            <a:normAutofit lnSpcReduction="10000"/>
          </a:bodyPr>
          <a:lstStyle/>
          <a:p>
            <a:r>
              <a:rPr lang="en-US" dirty="0" err="1"/>
              <a:t>i</a:t>
            </a:r>
            <a:r>
              <a:rPr lang="en-US" dirty="0"/>
              <a:t> feel like that might be the most cool thing about me</a:t>
            </a:r>
          </a:p>
          <a:p>
            <a:r>
              <a:rPr lang="en-US" dirty="0"/>
              <a:t>Old: {'Happy': 0.33, 'Angry': 0.33, 'Surprise': 0.33, 'Sad': 0.0, 'Fear': 0.0}</a:t>
            </a:r>
          </a:p>
          <a:p>
            <a:r>
              <a:rPr lang="en-US" dirty="0"/>
              <a:t>New: {'anger': 0.25, 'surprise': 0.25, 'positive': 0.25, 'joy': 0.25, 'fear': 0.0, 'trust': 0.0, 'negative': 0.0, 'sadness': 0.0, 'disgust': 0.0, 'anticipation': 0.0}</a:t>
            </a:r>
          </a:p>
          <a:p>
            <a:r>
              <a:rPr lang="en-US" dirty="0"/>
              <a:t>Surprise/Anger = Outrage, Anger/Joy = Pride, Surprise/Joy = Delight</a:t>
            </a:r>
          </a:p>
          <a:p>
            <a:r>
              <a:rPr lang="en-US" dirty="0"/>
              <a:t>Fine-tune: {'surprise': 0.5, 'joy': 0.5, 'fear': 0.0, 'anger': 0.0, 'trust': 0.0, 'sadness': 0.0, 'disgust': 0.0, 'anticipation': 0.0}</a:t>
            </a:r>
          </a:p>
        </p:txBody>
      </p:sp>
    </p:spTree>
    <p:extLst>
      <p:ext uri="{BB962C8B-B14F-4D97-AF65-F5344CB8AC3E}">
        <p14:creationId xmlns:p14="http://schemas.microsoft.com/office/powerpoint/2010/main" val="10190697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0CE6-376E-151A-2183-CD91EAF80466}"/>
              </a:ext>
            </a:extLst>
          </p:cNvPr>
          <p:cNvSpPr>
            <a:spLocks noGrp="1"/>
          </p:cNvSpPr>
          <p:nvPr>
            <p:ph type="title"/>
          </p:nvPr>
        </p:nvSpPr>
        <p:spPr/>
        <p:txBody>
          <a:bodyPr/>
          <a:lstStyle/>
          <a:p>
            <a:r>
              <a:rPr lang="en-US" dirty="0"/>
              <a:t>Some good results</a:t>
            </a:r>
          </a:p>
        </p:txBody>
      </p:sp>
      <p:sp>
        <p:nvSpPr>
          <p:cNvPr id="3" name="Content Placeholder 2">
            <a:extLst>
              <a:ext uri="{FF2B5EF4-FFF2-40B4-BE49-F238E27FC236}">
                <a16:creationId xmlns:a16="http://schemas.microsoft.com/office/drawing/2014/main" id="{81668CBF-EFE6-ABA0-22E0-68DA5BC42610}"/>
              </a:ext>
            </a:extLst>
          </p:cNvPr>
          <p:cNvSpPr>
            <a:spLocks noGrp="1"/>
          </p:cNvSpPr>
          <p:nvPr>
            <p:ph idx="1"/>
          </p:nvPr>
        </p:nvSpPr>
        <p:spPr/>
        <p:txBody>
          <a:bodyPr>
            <a:normAutofit fontScale="85000" lnSpcReduction="20000"/>
          </a:bodyPr>
          <a:lstStyle/>
          <a:p>
            <a:pPr marL="0" indent="0">
              <a:buNone/>
            </a:pPr>
            <a:r>
              <a:rPr lang="en-US" dirty="0" err="1"/>
              <a:t>i</a:t>
            </a:r>
            <a:r>
              <a:rPr lang="en-US" dirty="0"/>
              <a:t> feel intelligent and social</a:t>
            </a:r>
          </a:p>
          <a:p>
            <a:r>
              <a:rPr lang="en-US" dirty="0"/>
              <a:t>Old: {'Fear': 1.0, 'Happy': 0.0, 'Angry': 0.0, 'Surprise': 0.0, 'Sad': 0.0}</a:t>
            </a:r>
          </a:p>
          <a:p>
            <a:r>
              <a:rPr lang="en-US" dirty="0"/>
              <a:t>New: {'trust': 0.6, 'fear': 0.4, 'anger': 0.0, 'surprise': 0.0, 'sadness': 0.0, 'disgust': 0.0, 'joy': 0.0, 'anticipation': 0.0}</a:t>
            </a:r>
          </a:p>
          <a:p>
            <a:pPr marL="0" indent="0">
              <a:buNone/>
            </a:pPr>
            <a:r>
              <a:rPr lang="en-US" dirty="0" err="1"/>
              <a:t>i</a:t>
            </a:r>
            <a:r>
              <a:rPr lang="en-US" dirty="0"/>
              <a:t> like working but </a:t>
            </a:r>
            <a:r>
              <a:rPr lang="en-US" dirty="0" err="1"/>
              <a:t>i</a:t>
            </a:r>
            <a:r>
              <a:rPr lang="en-US" dirty="0"/>
              <a:t> also feel it is very precious time to do things </a:t>
            </a:r>
            <a:r>
              <a:rPr lang="en-US" dirty="0" err="1"/>
              <a:t>i</a:t>
            </a:r>
            <a:r>
              <a:rPr lang="en-US" dirty="0"/>
              <a:t> want to do like develop myself to study</a:t>
            </a:r>
          </a:p>
          <a:p>
            <a:r>
              <a:rPr lang="en-US" dirty="0"/>
              <a:t>Old: {'Fear': 0.5, 'Angry': 0.25, 'Surprise': 0.25, 'Happy': 0.0, 'Sad': 0.0}</a:t>
            </a:r>
          </a:p>
          <a:p>
            <a:r>
              <a:rPr lang="en-US" dirty="0"/>
              <a:t>New: {'anticipation': 0.38, 'surprise': 0.25, 'fear': 0.17, 'joy': 0.12, 'anger': 0.08, 'trust': 0.0, 'sadness': 0.0, 'disgust': 0.0}</a:t>
            </a:r>
          </a:p>
        </p:txBody>
      </p:sp>
    </p:spTree>
    <p:extLst>
      <p:ext uri="{BB962C8B-B14F-4D97-AF65-F5344CB8AC3E}">
        <p14:creationId xmlns:p14="http://schemas.microsoft.com/office/powerpoint/2010/main" val="319772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1926-C435-A144-AE3E-A914300E4CBA}"/>
              </a:ext>
            </a:extLst>
          </p:cNvPr>
          <p:cNvSpPr>
            <a:spLocks noGrp="1"/>
          </p:cNvSpPr>
          <p:nvPr>
            <p:ph type="title"/>
          </p:nvPr>
        </p:nvSpPr>
        <p:spPr/>
        <p:txBody>
          <a:bodyPr/>
          <a:lstStyle/>
          <a:p>
            <a:r>
              <a:rPr lang="en-US" dirty="0"/>
              <a:t>News sentiment</a:t>
            </a:r>
          </a:p>
        </p:txBody>
      </p:sp>
      <p:sp>
        <p:nvSpPr>
          <p:cNvPr id="3" name="Content Placeholder 2">
            <a:extLst>
              <a:ext uri="{FF2B5EF4-FFF2-40B4-BE49-F238E27FC236}">
                <a16:creationId xmlns:a16="http://schemas.microsoft.com/office/drawing/2014/main" id="{DB85B0B4-F88C-734D-97EB-77B9189EDF72}"/>
              </a:ext>
            </a:extLst>
          </p:cNvPr>
          <p:cNvSpPr>
            <a:spLocks noGrp="1"/>
          </p:cNvSpPr>
          <p:nvPr>
            <p:ph sz="half" idx="1"/>
          </p:nvPr>
        </p:nvSpPr>
        <p:spPr>
          <a:xfrm>
            <a:off x="1167604" y="1742358"/>
            <a:ext cx="4878389" cy="3541714"/>
          </a:xfrm>
        </p:spPr>
        <p:txBody>
          <a:bodyPr>
            <a:normAutofit fontScale="85000" lnSpcReduction="20000"/>
          </a:bodyPr>
          <a:lstStyle/>
          <a:p>
            <a:pPr marL="0" indent="0">
              <a:buNone/>
            </a:pPr>
            <a:r>
              <a:rPr lang="en-US" b="1" dirty="0"/>
              <a:t>References</a:t>
            </a:r>
            <a:endParaRPr lang="en-US" dirty="0"/>
          </a:p>
          <a:p>
            <a:r>
              <a:rPr lang="en-US" dirty="0"/>
              <a:t>Buckman, Shelby R., Adam Hale Shapiro, Moritz </a:t>
            </a:r>
            <a:r>
              <a:rPr lang="en-US" dirty="0" err="1"/>
              <a:t>Sudhof</a:t>
            </a:r>
            <a:r>
              <a:rPr lang="en-US" dirty="0"/>
              <a:t>, and Daniel J. Wilson. 2020. </a:t>
            </a:r>
            <a:r>
              <a:rPr lang="en-US" dirty="0">
                <a:hlinkClick r:id="rId2"/>
              </a:rPr>
              <a:t>“News Sentiment in the Time of COVID-19.”</a:t>
            </a:r>
            <a:r>
              <a:rPr lang="en-US" dirty="0"/>
              <a:t> </a:t>
            </a:r>
            <a:r>
              <a:rPr lang="en-US" i="1" dirty="0"/>
              <a:t>FRBSF Economic Letter</a:t>
            </a:r>
            <a:r>
              <a:rPr lang="en-US" dirty="0"/>
              <a:t> 2020-08 (April 6).</a:t>
            </a:r>
          </a:p>
          <a:p>
            <a:r>
              <a:rPr lang="en-US" dirty="0"/>
              <a:t>Shapiro, Adam Hale, Moritz </a:t>
            </a:r>
            <a:r>
              <a:rPr lang="en-US" dirty="0" err="1"/>
              <a:t>Sudhof</a:t>
            </a:r>
            <a:r>
              <a:rPr lang="en-US" dirty="0"/>
              <a:t>, and Daniel J. Wilson. 2020. </a:t>
            </a:r>
            <a:r>
              <a:rPr lang="en-US" dirty="0">
                <a:hlinkClick r:id="rId3"/>
              </a:rPr>
              <a:t>“Measuring News Sentiment.”</a:t>
            </a:r>
            <a:r>
              <a:rPr lang="en-US" dirty="0"/>
              <a:t> FRB San Francisco Working Paper 2017-01.</a:t>
            </a:r>
          </a:p>
          <a:p>
            <a:endParaRPr lang="en-US" dirty="0"/>
          </a:p>
        </p:txBody>
      </p:sp>
      <p:sp>
        <p:nvSpPr>
          <p:cNvPr id="4" name="Content Placeholder 3">
            <a:extLst>
              <a:ext uri="{FF2B5EF4-FFF2-40B4-BE49-F238E27FC236}">
                <a16:creationId xmlns:a16="http://schemas.microsoft.com/office/drawing/2014/main" id="{557225DF-9E4A-8840-BB7A-82D3FF928437}"/>
              </a:ext>
            </a:extLst>
          </p:cNvPr>
          <p:cNvSpPr>
            <a:spLocks noGrp="1"/>
          </p:cNvSpPr>
          <p:nvPr>
            <p:ph sz="half" idx="2"/>
          </p:nvPr>
        </p:nvSpPr>
        <p:spPr>
          <a:xfrm>
            <a:off x="6045993" y="1777999"/>
            <a:ext cx="4875211" cy="3541714"/>
          </a:xfrm>
        </p:spPr>
        <p:txBody>
          <a:bodyPr>
            <a:normAutofit fontScale="85000" lnSpcReduction="20000"/>
          </a:bodyPr>
          <a:lstStyle/>
          <a:p>
            <a:r>
              <a:rPr lang="en-US" dirty="0"/>
              <a:t>The Data tab contains a news sentiment measure from January 1, 1980, to the latest day available. </a:t>
            </a:r>
          </a:p>
        </p:txBody>
      </p:sp>
      <mc:AlternateContent xmlns:mc="http://schemas.openxmlformats.org/markup-compatibility/2006" xmlns:a14="http://schemas.microsoft.com/office/drawing/2010/main">
        <mc:Choice Requires="a14">
          <p:sp>
            <p:nvSpPr>
              <p:cNvPr id="12" name="TextBox 6">
                <a:extLst>
                  <a:ext uri="{FF2B5EF4-FFF2-40B4-BE49-F238E27FC236}">
                    <a16:creationId xmlns:a16="http://schemas.microsoft.com/office/drawing/2014/main" id="{CE6149DD-110D-45AE-9A6D-764377E31ECE}"/>
                  </a:ext>
                </a:extLst>
              </p:cNvPr>
              <p:cNvSpPr txBox="1"/>
              <p:nvPr/>
            </p:nvSpPr>
            <p:spPr>
              <a:xfrm>
                <a:off x="7242384" y="2838530"/>
                <a:ext cx="2372627" cy="28450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𝑠</m:t>
                          </m:r>
                        </m:e>
                        <m:sub>
                          <m:r>
                            <a:rPr lang="en-US" sz="1400" i="1">
                              <a:solidFill>
                                <a:schemeClr val="tx1"/>
                              </a:solidFill>
                              <a:effectLst/>
                              <a:latin typeface="Cambria Math" panose="02040503050406030204" pitchFamily="18" charset="0"/>
                              <a:ea typeface="+mn-ea"/>
                              <a:cs typeface="+mn-cs"/>
                            </a:rPr>
                            <m:t>𝑎</m:t>
                          </m:r>
                        </m:sub>
                        <m:sup>
                          <m:argPr>
                            <m:argSz m:val="1"/>
                          </m:argPr>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𝑡</m:t>
                          </m:r>
                          <m:r>
                            <a:rPr lang="en-US" sz="1400" i="1">
                              <a:solidFill>
                                <a:schemeClr val="tx1"/>
                              </a:solidFill>
                              <a:effectLst/>
                              <a:latin typeface="Cambria Math" panose="02040503050406030204" pitchFamily="18" charset="0"/>
                              <a:ea typeface="+mn-ea"/>
                              <a:cs typeface="+mn-cs"/>
                            </a:rPr>
                            <m:t>(</m:t>
                          </m:r>
                          <m:r>
                            <a:rPr lang="en-US" sz="1400" i="1">
                              <a:solidFill>
                                <a:schemeClr val="tx1"/>
                              </a:solidFill>
                              <a:effectLst/>
                              <a:latin typeface="Cambria Math" panose="02040503050406030204" pitchFamily="18" charset="0"/>
                              <a:ea typeface="+mn-ea"/>
                              <a:cs typeface="+mn-cs"/>
                            </a:rPr>
                            <m:t>𝑎</m:t>
                          </m:r>
                          <m:r>
                            <a:rPr lang="en-US" sz="1400" i="1">
                              <a:solidFill>
                                <a:schemeClr val="tx1"/>
                              </a:solidFill>
                              <a:effectLst/>
                              <a:latin typeface="Cambria Math" panose="02040503050406030204" pitchFamily="18" charset="0"/>
                              <a:ea typeface="+mn-ea"/>
                              <a:cs typeface="+mn-cs"/>
                            </a:rPr>
                            <m:t>)</m:t>
                          </m:r>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𝑝</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r>
                            <a:rPr lang="en-US" sz="140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 </m:t>
                          </m:r>
                          <m:r>
                            <a:rPr lang="en-US" sz="1400" i="1">
                              <a:solidFill>
                                <a:schemeClr val="tx1"/>
                              </a:solidFill>
                              <a:effectLst/>
                              <a:latin typeface="Cambria Math" panose="02040503050406030204" pitchFamily="18" charset="0"/>
                              <a:ea typeface="+mn-ea"/>
                              <a:cs typeface="+mn-cs"/>
                            </a:rPr>
                            <m:t>𝑗</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𝜀</m:t>
                          </m:r>
                        </m:e>
                        <m:sub>
                          <m:r>
                            <a:rPr lang="en-US" sz="1400" i="1">
                              <a:solidFill>
                                <a:schemeClr val="tx1"/>
                              </a:solidFill>
                              <a:effectLst/>
                              <a:latin typeface="Cambria Math" panose="02040503050406030204" pitchFamily="18" charset="0"/>
                              <a:ea typeface="+mn-ea"/>
                              <a:cs typeface="+mn-cs"/>
                            </a:rPr>
                            <m:t>𝑎</m:t>
                          </m:r>
                        </m:sub>
                        <m:sup>
                          <m:r>
                            <a:rPr lang="en-US" sz="1400" i="1">
                              <a:solidFill>
                                <a:schemeClr val="tx1"/>
                              </a:solidFill>
                              <a:effectLst/>
                              <a:latin typeface="Cambria Math" panose="02040503050406030204" pitchFamily="18" charset="0"/>
                              <a:ea typeface="+mn-ea"/>
                              <a:cs typeface="+mn-cs"/>
                            </a:rPr>
                            <m:t>𝑖</m:t>
                          </m:r>
                        </m:sup>
                      </m:sSubSup>
                    </m:oMath>
                  </m:oMathPara>
                </a14:m>
                <a:endParaRPr lang="en-US" sz="1100" dirty="0">
                  <a:solidFill>
                    <a:schemeClr val="tx1"/>
                  </a:solidFill>
                  <a:effectLst/>
                  <a:latin typeface="+mn-lt"/>
                  <a:ea typeface="+mn-ea"/>
                  <a:cs typeface="+mn-cs"/>
                </a:endParaRPr>
              </a:p>
            </p:txBody>
          </p:sp>
        </mc:Choice>
        <mc:Fallback xmlns="">
          <p:sp>
            <p:nvSpPr>
              <p:cNvPr id="12" name="TextBox 6">
                <a:extLst>
                  <a:ext uri="{FF2B5EF4-FFF2-40B4-BE49-F238E27FC236}">
                    <a16:creationId xmlns:a16="http://schemas.microsoft.com/office/drawing/2014/main" id="{CE6149DD-110D-45AE-9A6D-764377E31ECE}"/>
                  </a:ext>
                </a:extLst>
              </p:cNvPr>
              <p:cNvSpPr txBox="1">
                <a:spLocks noRot="1" noChangeAspect="1" noMove="1" noResize="1" noEditPoints="1" noAdjustHandles="1" noChangeArrowheads="1" noChangeShapeType="1" noTextEdit="1"/>
              </p:cNvSpPr>
              <p:nvPr/>
            </p:nvSpPr>
            <p:spPr>
              <a:xfrm>
                <a:off x="7242384" y="2838530"/>
                <a:ext cx="2372627" cy="284501"/>
              </a:xfrm>
              <a:prstGeom prst="rect">
                <a:avLst/>
              </a:prstGeom>
              <a:blipFill>
                <a:blip r:embed="rId5"/>
                <a:stretch>
                  <a:fillRect t="-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
                <a:extLst>
                  <a:ext uri="{FF2B5EF4-FFF2-40B4-BE49-F238E27FC236}">
                    <a16:creationId xmlns:a16="http://schemas.microsoft.com/office/drawing/2014/main" id="{0D1BF831-9DB7-44ED-83ED-4E84CC93D9F5}"/>
                  </a:ext>
                </a:extLst>
              </p:cNvPr>
              <p:cNvSpPr txBox="1"/>
              <p:nvPr/>
            </p:nvSpPr>
            <p:spPr>
              <a:xfrm>
                <a:off x="7465889" y="3279885"/>
                <a:ext cx="16344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𝑠</m:t>
                          </m:r>
                        </m:e>
                        <m:sub>
                          <m:r>
                            <a:rPr lang="en-US" sz="1100" b="0" i="1">
                              <a:latin typeface="Cambria Math" panose="02040503050406030204" pitchFamily="18" charset="0"/>
                            </a:rPr>
                            <m:t>𝑎</m:t>
                          </m:r>
                        </m:sub>
                        <m:sup>
                          <m:r>
                            <a:rPr lang="en-US" sz="1100" b="0" i="1">
                              <a:latin typeface="Cambria Math" panose="02040503050406030204" pitchFamily="18" charset="0"/>
                            </a:rPr>
                            <m:t>𝑖</m:t>
                          </m:r>
                        </m:sup>
                      </m:sSubSup>
                    </m:oMath>
                  </m:oMathPara>
                </a14:m>
                <a:endParaRPr lang="en-US" sz="1100"/>
              </a:p>
            </p:txBody>
          </p:sp>
        </mc:Choice>
        <mc:Fallback xmlns="">
          <p:sp>
            <p:nvSpPr>
              <p:cNvPr id="14" name="TextBox 3">
                <a:extLst>
                  <a:ext uri="{FF2B5EF4-FFF2-40B4-BE49-F238E27FC236}">
                    <a16:creationId xmlns:a16="http://schemas.microsoft.com/office/drawing/2014/main" id="{0D1BF831-9DB7-44ED-83ED-4E84CC93D9F5}"/>
                  </a:ext>
                </a:extLst>
              </p:cNvPr>
              <p:cNvSpPr txBox="1">
                <a:spLocks noRot="1" noChangeAspect="1" noMove="1" noResize="1" noEditPoints="1" noAdjustHandles="1" noChangeArrowheads="1" noChangeShapeType="1" noTextEdit="1"/>
              </p:cNvSpPr>
              <p:nvPr/>
            </p:nvSpPr>
            <p:spPr>
              <a:xfrm>
                <a:off x="7465889" y="3279885"/>
                <a:ext cx="163442" cy="208023"/>
              </a:xfrm>
              <a:prstGeom prst="rect">
                <a:avLst/>
              </a:prstGeom>
              <a:blipFill>
                <a:blip r:embed="rId6"/>
                <a:stretch>
                  <a:fillRect l="-15385" t="-58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75DC8C9-DBCF-CF4F-8BB2-CA37B93F8DA0}"/>
              </a:ext>
            </a:extLst>
          </p:cNvPr>
          <p:cNvSpPr txBox="1"/>
          <p:nvPr/>
        </p:nvSpPr>
        <p:spPr>
          <a:xfrm>
            <a:off x="7755826" y="3210800"/>
            <a:ext cx="3333750" cy="923330"/>
          </a:xfrm>
          <a:prstGeom prst="rect">
            <a:avLst/>
          </a:prstGeom>
          <a:noFill/>
        </p:spPr>
        <p:txBody>
          <a:bodyPr wrap="square">
            <a:spAutoFit/>
          </a:bodyPr>
          <a:lstStyle/>
          <a:p>
            <a:r>
              <a:rPr lang="en-US" dirty="0"/>
              <a:t> is the positivity score for article</a:t>
            </a:r>
          </a:p>
          <a:p>
            <a:r>
              <a:rPr lang="en-US" dirty="0"/>
              <a:t> is a sample-day (t) fixed effect</a:t>
            </a:r>
          </a:p>
          <a:p>
            <a:r>
              <a:rPr lang="en-US" dirty="0"/>
              <a:t> is a newspaper*type fixed effect</a:t>
            </a:r>
          </a:p>
        </p:txBody>
      </p:sp>
      <mc:AlternateContent xmlns:mc="http://schemas.openxmlformats.org/markup-compatibility/2006" xmlns:a14="http://schemas.microsoft.com/office/drawing/2010/main">
        <mc:Choice Requires="a14">
          <p:sp>
            <p:nvSpPr>
              <p:cNvPr id="17" name="TextBox 4">
                <a:extLst>
                  <a:ext uri="{FF2B5EF4-FFF2-40B4-BE49-F238E27FC236}">
                    <a16:creationId xmlns:a16="http://schemas.microsoft.com/office/drawing/2014/main" id="{121FB225-3FC8-4A38-A2A1-56F234D30F17}"/>
                  </a:ext>
                </a:extLst>
              </p:cNvPr>
              <p:cNvSpPr txBox="1"/>
              <p:nvPr/>
            </p:nvSpPr>
            <p:spPr>
              <a:xfrm>
                <a:off x="7412974" y="3556883"/>
                <a:ext cx="26927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a:p>
            </p:txBody>
          </p:sp>
        </mc:Choice>
        <mc:Fallback xmlns="">
          <p:sp>
            <p:nvSpPr>
              <p:cNvPr id="17" name="TextBox 4">
                <a:extLst>
                  <a:ext uri="{FF2B5EF4-FFF2-40B4-BE49-F238E27FC236}">
                    <a16:creationId xmlns:a16="http://schemas.microsoft.com/office/drawing/2014/main" id="{121FB225-3FC8-4A38-A2A1-56F234D30F17}"/>
                  </a:ext>
                </a:extLst>
              </p:cNvPr>
              <p:cNvSpPr txBox="1">
                <a:spLocks noRot="1" noChangeAspect="1" noMove="1" noResize="1" noEditPoints="1" noAdjustHandles="1" noChangeArrowheads="1" noChangeShapeType="1" noTextEdit="1"/>
              </p:cNvSpPr>
              <p:nvPr/>
            </p:nvSpPr>
            <p:spPr>
              <a:xfrm>
                <a:off x="7412974" y="3556883"/>
                <a:ext cx="269272" cy="208023"/>
              </a:xfrm>
              <a:prstGeom prst="rect">
                <a:avLst/>
              </a:prstGeom>
              <a:blipFill>
                <a:blip r:embed="rId7"/>
                <a:stretch>
                  <a:fillRect l="-22727" r="-1363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5">
                <a:extLst>
                  <a:ext uri="{FF2B5EF4-FFF2-40B4-BE49-F238E27FC236}">
                    <a16:creationId xmlns:a16="http://schemas.microsoft.com/office/drawing/2014/main" id="{0119E16E-491D-4C1A-BD1A-6ADA43BA4F32}"/>
                  </a:ext>
                </a:extLst>
              </p:cNvPr>
              <p:cNvSpPr txBox="1"/>
              <p:nvPr/>
            </p:nvSpPr>
            <p:spPr>
              <a:xfrm>
                <a:off x="7283767" y="3847987"/>
                <a:ext cx="522468"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𝑝</m:t>
                          </m:r>
                          <m:d>
                            <m:dPr>
                              <m:ctrlPr>
                                <a:rPr lang="en-US" sz="1100" b="0" i="1">
                                  <a:latin typeface="Cambria Math" panose="02040503050406030204" pitchFamily="18" charset="0"/>
                                </a:rPr>
                              </m:ctrlPr>
                            </m:dPr>
                            <m:e>
                              <m:r>
                                <a:rPr lang="en-US" sz="1100" b="0" i="1">
                                  <a:latin typeface="Cambria Math" panose="02040503050406030204" pitchFamily="18" charset="0"/>
                                </a:rPr>
                                <m:t>𝑎</m:t>
                              </m:r>
                            </m:e>
                          </m:d>
                          <m:r>
                            <a:rPr lang="en-US" sz="1100" b="0" i="1">
                              <a:latin typeface="Cambria Math" panose="02040503050406030204" pitchFamily="18" charset="0"/>
                            </a:rPr>
                            <m:t>, </m:t>
                          </m:r>
                          <m:r>
                            <a:rPr lang="en-US" sz="1100" b="0" i="1">
                              <a:latin typeface="Cambria Math" panose="02040503050406030204" pitchFamily="18" charset="0"/>
                            </a:rPr>
                            <m:t>𝑗</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dirty="0"/>
              </a:p>
            </p:txBody>
          </p:sp>
        </mc:Choice>
        <mc:Fallback xmlns="">
          <p:sp>
            <p:nvSpPr>
              <p:cNvPr id="18" name="TextBox 5">
                <a:extLst>
                  <a:ext uri="{FF2B5EF4-FFF2-40B4-BE49-F238E27FC236}">
                    <a16:creationId xmlns:a16="http://schemas.microsoft.com/office/drawing/2014/main" id="{0119E16E-491D-4C1A-BD1A-6ADA43BA4F32}"/>
                  </a:ext>
                </a:extLst>
              </p:cNvPr>
              <p:cNvSpPr txBox="1">
                <a:spLocks noRot="1" noChangeAspect="1" noMove="1" noResize="1" noEditPoints="1" noAdjustHandles="1" noChangeArrowheads="1" noChangeShapeType="1" noTextEdit="1"/>
              </p:cNvSpPr>
              <p:nvPr/>
            </p:nvSpPr>
            <p:spPr>
              <a:xfrm>
                <a:off x="7283767" y="3847987"/>
                <a:ext cx="522468" cy="208023"/>
              </a:xfrm>
              <a:prstGeom prst="rect">
                <a:avLst/>
              </a:prstGeom>
              <a:blipFill>
                <a:blip r:embed="rId8"/>
                <a:stretch>
                  <a:fillRect l="-9524" r="-7143" b="-22222"/>
                </a:stretch>
              </a:blipFill>
            </p:spPr>
            <p:txBody>
              <a:bodyPr/>
              <a:lstStyle/>
              <a:p>
                <a:r>
                  <a:rPr lang="en-US">
                    <a:noFill/>
                  </a:rPr>
                  <a:t> </a:t>
                </a:r>
              </a:p>
            </p:txBody>
          </p:sp>
        </mc:Fallback>
      </mc:AlternateContent>
      <p:pic>
        <p:nvPicPr>
          <p:cNvPr id="1034" name="Picture 10">
            <a:extLst>
              <a:ext uri="{FF2B5EF4-FFF2-40B4-BE49-F238E27FC236}">
                <a16:creationId xmlns:a16="http://schemas.microsoft.com/office/drawing/2014/main" id="{4DF5E961-E12C-D145-AD79-6148BDBB8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705" y="4104153"/>
            <a:ext cx="5370351" cy="2759297"/>
          </a:xfrm>
          <a:prstGeom prst="rect">
            <a:avLst/>
          </a:prstGeom>
          <a:solidFill>
            <a:schemeClr val="accent1">
              <a:tint val="20000"/>
            </a:schemeClr>
          </a:solidFill>
        </p:spPr>
      </p:pic>
    </p:spTree>
    <p:extLst>
      <p:ext uri="{BB962C8B-B14F-4D97-AF65-F5344CB8AC3E}">
        <p14:creationId xmlns:p14="http://schemas.microsoft.com/office/powerpoint/2010/main" val="42743886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E70D70B-7BFF-43A7-A13A-722180D32F42}"/>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Mixing</a:t>
            </a:r>
          </a:p>
        </p:txBody>
      </p:sp>
      <p:sp>
        <p:nvSpPr>
          <p:cNvPr id="3" name="Content Placeholder 2">
            <a:extLst>
              <a:ext uri="{FF2B5EF4-FFF2-40B4-BE49-F238E27FC236}">
                <a16:creationId xmlns:a16="http://schemas.microsoft.com/office/drawing/2014/main" id="{19E43E91-A76C-A8C8-4EF4-A8F6157F9F71}"/>
              </a:ext>
            </a:extLst>
          </p:cNvPr>
          <p:cNvSpPr>
            <a:spLocks noGrp="1"/>
          </p:cNvSpPr>
          <p:nvPr>
            <p:ph idx="1"/>
          </p:nvPr>
        </p:nvSpPr>
        <p:spPr>
          <a:xfrm>
            <a:off x="844620" y="2249487"/>
            <a:ext cx="2862444" cy="3957302"/>
          </a:xfrm>
        </p:spPr>
        <p:txBody>
          <a:bodyPr>
            <a:normAutofit/>
          </a:bodyPr>
          <a:lstStyle/>
          <a:p>
            <a:r>
              <a:rPr lang="en-US" dirty="0"/>
              <a:t>Anderson, 2017</a:t>
            </a: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Wheels in Counseling combinations of emotions">
            <a:extLst>
              <a:ext uri="{FF2B5EF4-FFF2-40B4-BE49-F238E27FC236}">
                <a16:creationId xmlns:a16="http://schemas.microsoft.com/office/drawing/2014/main" id="{E9BC6F62-2F11-184F-AADF-54955E248F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339314"/>
            <a:ext cx="6844045" cy="417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331883"/>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D945C98E-5891-D262-AF65-86548C1A93B1}"/>
              </a:ext>
            </a:extLst>
          </p:cNvPr>
          <p:cNvSpPr>
            <a:spLocks noGrp="1"/>
          </p:cNvSpPr>
          <p:nvPr>
            <p:ph type="title"/>
          </p:nvPr>
        </p:nvSpPr>
        <p:spPr>
          <a:xfrm>
            <a:off x="4996697" y="618518"/>
            <a:ext cx="6050713" cy="1478570"/>
          </a:xfrm>
        </p:spPr>
        <p:txBody>
          <a:bodyPr>
            <a:normAutofit/>
          </a:bodyPr>
          <a:lstStyle/>
          <a:p>
            <a:r>
              <a:rPr lang="en-US"/>
              <a:t>More ideas</a:t>
            </a:r>
          </a:p>
        </p:txBody>
      </p:sp>
      <p:pic>
        <p:nvPicPr>
          <p:cNvPr id="5" name="Picture 4" descr="An abstract financial digital analysis">
            <a:extLst>
              <a:ext uri="{FF2B5EF4-FFF2-40B4-BE49-F238E27FC236}">
                <a16:creationId xmlns:a16="http://schemas.microsoft.com/office/drawing/2014/main" id="{21C95F07-CA5B-24A1-66BC-2CA35FCFA167}"/>
              </a:ext>
            </a:extLst>
          </p:cNvPr>
          <p:cNvPicPr>
            <a:picLocks noChangeAspect="1"/>
          </p:cNvPicPr>
          <p:nvPr/>
        </p:nvPicPr>
        <p:blipFill rotWithShape="1">
          <a:blip r:embed="rId4"/>
          <a:srcRect l="42257" r="20229"/>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C0DE7F00-92BE-65D8-3237-A5CEAD4ACC5A}"/>
              </a:ext>
            </a:extLst>
          </p:cNvPr>
          <p:cNvSpPr>
            <a:spLocks noGrp="1"/>
          </p:cNvSpPr>
          <p:nvPr>
            <p:ph idx="1"/>
          </p:nvPr>
        </p:nvSpPr>
        <p:spPr>
          <a:xfrm>
            <a:off x="4968958" y="2249487"/>
            <a:ext cx="6078453" cy="3541714"/>
          </a:xfrm>
        </p:spPr>
        <p:txBody>
          <a:bodyPr>
            <a:normAutofit/>
          </a:bodyPr>
          <a:lstStyle/>
          <a:p>
            <a:pPr>
              <a:lnSpc>
                <a:spcPct val="110000"/>
              </a:lnSpc>
            </a:pPr>
            <a:r>
              <a:rPr lang="en-US" sz="1900"/>
              <a:t>Emotion Mixing</a:t>
            </a:r>
          </a:p>
          <a:p>
            <a:pPr>
              <a:lnSpc>
                <a:spcPct val="110000"/>
              </a:lnSpc>
            </a:pPr>
            <a:r>
              <a:rPr lang="en-US" sz="1900"/>
              <a:t>Financial Phrases (Hedge, Bid, Sell, Ask, Bull, Bear, Limit, Liquidity, Trading, IPO, Dividend, Margin)</a:t>
            </a:r>
          </a:p>
          <a:p>
            <a:pPr>
              <a:lnSpc>
                <a:spcPct val="110000"/>
              </a:lnSpc>
            </a:pPr>
            <a:r>
              <a:rPr lang="en-US" sz="1900"/>
              <a:t>Reuters TRC2 dataset - </a:t>
            </a:r>
            <a:r>
              <a:rPr lang="en-US" sz="1900">
                <a:hlinkClick r:id="rId5"/>
              </a:rPr>
              <a:t>https://trec.nist.gov/data/reuters/reuters.html</a:t>
            </a:r>
            <a:endParaRPr lang="en-US" sz="1900"/>
          </a:p>
          <a:p>
            <a:pPr>
              <a:lnSpc>
                <a:spcPct val="110000"/>
              </a:lnSpc>
            </a:pPr>
            <a:r>
              <a:rPr lang="en-US" sz="1900"/>
              <a:t>From </a:t>
            </a:r>
            <a:r>
              <a:rPr lang="en-US" sz="1900" err="1"/>
              <a:t>Henok</a:t>
            </a:r>
            <a:r>
              <a:rPr lang="en-US" sz="1900"/>
              <a:t>: </a:t>
            </a:r>
            <a:r>
              <a:rPr lang="en-US" sz="1900">
                <a:hlinkClick r:id="rId6"/>
              </a:rPr>
              <a:t>https://arxiv.org/pdf/2205.01068.pdf</a:t>
            </a:r>
            <a:endParaRPr lang="en-US" sz="1900"/>
          </a:p>
          <a:p>
            <a:pPr>
              <a:lnSpc>
                <a:spcPct val="110000"/>
              </a:lnSpc>
            </a:pPr>
            <a:r>
              <a:rPr lang="en-US" sz="1900"/>
              <a:t>OPT-176B: LLM (Large Language Models) https://</a:t>
            </a:r>
            <a:r>
              <a:rPr lang="en-US" sz="1900" err="1"/>
              <a:t>github.com</a:t>
            </a:r>
            <a:r>
              <a:rPr lang="en-US" sz="1900"/>
              <a:t>/</a:t>
            </a:r>
            <a:r>
              <a:rPr lang="en-US" sz="1900" err="1"/>
              <a:t>facebookresearch</a:t>
            </a:r>
            <a:r>
              <a:rPr lang="en-US" sz="1900"/>
              <a:t>/</a:t>
            </a:r>
            <a:r>
              <a:rPr lang="en-US" sz="1900" err="1"/>
              <a:t>metaseq</a:t>
            </a:r>
            <a:r>
              <a:rPr lang="en-US" sz="1900"/>
              <a:t>/blob/main/projects/OPT/chronicles/OPT175B_Logbook.pdf</a:t>
            </a:r>
          </a:p>
        </p:txBody>
      </p:sp>
    </p:spTree>
    <p:extLst>
      <p:ext uri="{BB962C8B-B14F-4D97-AF65-F5344CB8AC3E}">
        <p14:creationId xmlns:p14="http://schemas.microsoft.com/office/powerpoint/2010/main" val="2017466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6" name="Group 25">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6"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8"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CC812E92-700A-516E-1F12-9AE5C573B01B}"/>
              </a:ext>
            </a:extLst>
          </p:cNvPr>
          <p:cNvSpPr>
            <a:spLocks noGrp="1"/>
          </p:cNvSpPr>
          <p:nvPr>
            <p:ph type="title"/>
          </p:nvPr>
        </p:nvSpPr>
        <p:spPr>
          <a:xfrm>
            <a:off x="1876425" y="1113282"/>
            <a:ext cx="5201086" cy="2396681"/>
          </a:xfrm>
        </p:spPr>
        <p:txBody>
          <a:bodyPr vert="horz" lIns="91440" tIns="45720" rIns="91440" bIns="45720" rtlCol="0" anchor="b">
            <a:normAutofit/>
          </a:bodyPr>
          <a:lstStyle/>
          <a:p>
            <a:r>
              <a:rPr lang="en-US" sz="4800" dirty="0"/>
              <a:t>Compare on finance news</a:t>
            </a:r>
          </a:p>
        </p:txBody>
      </p:sp>
      <p:sp>
        <p:nvSpPr>
          <p:cNvPr id="19" name="Content Placeholder 12">
            <a:extLst>
              <a:ext uri="{FF2B5EF4-FFF2-40B4-BE49-F238E27FC236}">
                <a16:creationId xmlns:a16="http://schemas.microsoft.com/office/drawing/2014/main" id="{ABA3E078-9783-989E-AC5B-65E533082C2A}"/>
              </a:ext>
            </a:extLst>
          </p:cNvPr>
          <p:cNvSpPr>
            <a:spLocks noGrp="1"/>
          </p:cNvSpPr>
          <p:nvPr>
            <p:ph idx="1"/>
          </p:nvPr>
        </p:nvSpPr>
        <p:spPr>
          <a:xfrm>
            <a:off x="1876424" y="3602038"/>
            <a:ext cx="5231513" cy="2052720"/>
          </a:xfrm>
        </p:spPr>
        <p:txBody>
          <a:bodyPr vert="horz" lIns="91440" tIns="45720" rIns="91440" bIns="45720" rtlCol="0">
            <a:normAutofit/>
          </a:bodyPr>
          <a:lstStyle/>
          <a:p>
            <a:pPr marL="0" indent="0">
              <a:buNone/>
            </a:pPr>
            <a:r>
              <a:rPr lang="en-US" sz="2000" cap="all" dirty="0">
                <a:solidFill>
                  <a:schemeClr val="tx2"/>
                </a:solidFill>
              </a:rPr>
              <a:t>Better separation with larger dataset</a:t>
            </a:r>
          </a:p>
        </p:txBody>
      </p:sp>
      <p:sp>
        <p:nvSpPr>
          <p:cNvPr id="82" name="Round Diagonal Corner Rectangle 6">
            <a:extLst>
              <a:ext uri="{FF2B5EF4-FFF2-40B4-BE49-F238E27FC236}">
                <a16:creationId xmlns:a16="http://schemas.microsoft.com/office/drawing/2014/main" id="{300580B4-12C1-444D-B5E2-C4588DACF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71EC48-FD6C-E7A2-3E25-1D943F4D257E}"/>
              </a:ext>
            </a:extLst>
          </p:cNvPr>
          <p:cNvPicPr>
            <a:picLocks noChangeAspect="1"/>
          </p:cNvPicPr>
          <p:nvPr/>
        </p:nvPicPr>
        <p:blipFill>
          <a:blip r:embed="rId4"/>
          <a:stretch>
            <a:fillRect/>
          </a:stretch>
        </p:blipFill>
        <p:spPr>
          <a:xfrm>
            <a:off x="8010499" y="1136607"/>
            <a:ext cx="2922320" cy="2206352"/>
          </a:xfrm>
          <a:prstGeom prst="rect">
            <a:avLst/>
          </a:prstGeom>
        </p:spPr>
      </p:pic>
      <p:pic>
        <p:nvPicPr>
          <p:cNvPr id="7" name="Content Placeholder 6">
            <a:extLst>
              <a:ext uri="{FF2B5EF4-FFF2-40B4-BE49-F238E27FC236}">
                <a16:creationId xmlns:a16="http://schemas.microsoft.com/office/drawing/2014/main" id="{7EA21390-78A3-0ED1-EFA5-CFEAB683093E}"/>
              </a:ext>
            </a:extLst>
          </p:cNvPr>
          <p:cNvPicPr>
            <a:picLocks noChangeAspect="1"/>
          </p:cNvPicPr>
          <p:nvPr/>
        </p:nvPicPr>
        <p:blipFill>
          <a:blip r:embed="rId5"/>
          <a:stretch>
            <a:fillRect/>
          </a:stretch>
        </p:blipFill>
        <p:spPr>
          <a:xfrm>
            <a:off x="8081046" y="3507550"/>
            <a:ext cx="2781225" cy="2211074"/>
          </a:xfrm>
          <a:prstGeom prst="rect">
            <a:avLst/>
          </a:prstGeom>
        </p:spPr>
      </p:pic>
    </p:spTree>
    <p:extLst>
      <p:ext uri="{BB962C8B-B14F-4D97-AF65-F5344CB8AC3E}">
        <p14:creationId xmlns:p14="http://schemas.microsoft.com/office/powerpoint/2010/main" val="3133939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6" name="Rectangle 45">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D82373AF-6F9D-2117-0C58-70395F75391B}"/>
              </a:ext>
            </a:extLst>
          </p:cNvPr>
          <p:cNvSpPr>
            <a:spLocks noGrp="1"/>
          </p:cNvSpPr>
          <p:nvPr>
            <p:ph type="title"/>
          </p:nvPr>
        </p:nvSpPr>
        <p:spPr>
          <a:xfrm>
            <a:off x="4996697" y="618518"/>
            <a:ext cx="6050713" cy="1478570"/>
          </a:xfrm>
        </p:spPr>
        <p:txBody>
          <a:bodyPr>
            <a:normAutofit/>
          </a:bodyPr>
          <a:lstStyle/>
          <a:p>
            <a:r>
              <a:rPr lang="en-US" dirty="0"/>
              <a:t>observation</a:t>
            </a:r>
          </a:p>
        </p:txBody>
      </p:sp>
      <p:pic>
        <p:nvPicPr>
          <p:cNvPr id="41" name="Picture 40" descr="Binoculars looking out on island lighthouse">
            <a:extLst>
              <a:ext uri="{FF2B5EF4-FFF2-40B4-BE49-F238E27FC236}">
                <a16:creationId xmlns:a16="http://schemas.microsoft.com/office/drawing/2014/main" id="{7BE19656-018D-9235-3957-2B9ED9515839}"/>
              </a:ext>
            </a:extLst>
          </p:cNvPr>
          <p:cNvPicPr>
            <a:picLocks noChangeAspect="1"/>
          </p:cNvPicPr>
          <p:nvPr/>
        </p:nvPicPr>
        <p:blipFill rotWithShape="1">
          <a:blip r:embed="rId4"/>
          <a:srcRect l="27932" r="26949" b="-1"/>
          <a:stretch/>
        </p:blipFill>
        <p:spPr>
          <a:xfrm>
            <a:off x="-5597" y="10"/>
            <a:ext cx="4635583" cy="6857990"/>
          </a:xfrm>
          <a:prstGeom prst="rect">
            <a:avLst/>
          </a:prstGeom>
        </p:spPr>
      </p:pic>
      <p:grpSp>
        <p:nvGrpSpPr>
          <p:cNvPr id="49" name="Group 48">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0" name="Rectangle 49">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1"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Rectangle 52">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4"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Rectangle 77">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9"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Rectangle 89">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1"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190EE835-5E6B-633D-84C9-6314E7437ECA}"/>
              </a:ext>
            </a:extLst>
          </p:cNvPr>
          <p:cNvSpPr>
            <a:spLocks noGrp="1"/>
          </p:cNvSpPr>
          <p:nvPr>
            <p:ph idx="1"/>
          </p:nvPr>
        </p:nvSpPr>
        <p:spPr>
          <a:xfrm>
            <a:off x="4968958" y="2249487"/>
            <a:ext cx="6078453" cy="3541714"/>
          </a:xfrm>
        </p:spPr>
        <p:txBody>
          <a:bodyPr>
            <a:normAutofit fontScale="62500" lnSpcReduction="20000"/>
          </a:bodyPr>
          <a:lstStyle/>
          <a:p>
            <a:r>
              <a:rPr lang="en-US" dirty="0"/>
              <a:t>Barrick shareholders will own around 67% of the combined business on completion, with </a:t>
            </a:r>
            <a:r>
              <a:rPr lang="en-US" dirty="0" err="1"/>
              <a:t>Randgold</a:t>
            </a:r>
            <a:r>
              <a:rPr lang="en-US" dirty="0"/>
              <a:t> shareholders holding the remaining 33%. Barrick Gold Corp. agreed to buy </a:t>
            </a:r>
            <a:r>
              <a:rPr lang="en-US" dirty="0" err="1"/>
              <a:t>Randgold</a:t>
            </a:r>
            <a:r>
              <a:rPr lang="en-US" dirty="0"/>
              <a:t> Resources Ltd. for $6 billion in an all-share merger that will solidify Barrick as the world’s largest gold company by production, with a dominant position in Africa. Barrick shareholders will own 67% of the combined company, and </a:t>
            </a:r>
            <a:r>
              <a:rPr lang="en-US" dirty="0" err="1"/>
              <a:t>Randgold</a:t>
            </a:r>
            <a:r>
              <a:rPr lang="en-US" dirty="0"/>
              <a:t> investors will own 33%, the companies said Monday. The deal remains subject to shareholder approval.</a:t>
            </a:r>
          </a:p>
          <a:p>
            <a:r>
              <a:rPr lang="en-US" dirty="0"/>
              <a:t>Positive</a:t>
            </a:r>
          </a:p>
          <a:p>
            <a:r>
              <a:rPr lang="en-US" dirty="0"/>
              <a:t>{'joy': 0.3, 'anticipation': 0.3, 'fear': 0.2, 'trust': 0.1, 'surprise': 0.1, 'anger': 0.0, 'sadness': 0.0, 'disgust': 0.0}</a:t>
            </a:r>
          </a:p>
          <a:p>
            <a:r>
              <a:rPr lang="en-US" dirty="0"/>
              <a:t>{'Fear': 0.5, 'Happy': 0.25, 'Surprise': 0.25, 'Angry': 0.0, 'Sad': 0.0}</a:t>
            </a:r>
          </a:p>
        </p:txBody>
      </p:sp>
    </p:spTree>
    <p:extLst>
      <p:ext uri="{BB962C8B-B14F-4D97-AF65-F5344CB8AC3E}">
        <p14:creationId xmlns:p14="http://schemas.microsoft.com/office/powerpoint/2010/main" val="15050412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73AF-6F9D-2117-0C58-70395F75391B}"/>
              </a:ext>
            </a:extLst>
          </p:cNvPr>
          <p:cNvSpPr>
            <a:spLocks noGrp="1"/>
          </p:cNvSpPr>
          <p:nvPr>
            <p:ph type="title"/>
          </p:nvPr>
        </p:nvSpPr>
        <p:spPr>
          <a:xfrm>
            <a:off x="1141412" y="618518"/>
            <a:ext cx="5894387" cy="1478570"/>
          </a:xfrm>
        </p:spPr>
        <p:txBody>
          <a:bodyPr anchor="b">
            <a:normAutofit/>
          </a:bodyPr>
          <a:lstStyle/>
          <a:p>
            <a:r>
              <a:rPr lang="en-US" dirty="0"/>
              <a:t>observation</a:t>
            </a:r>
          </a:p>
        </p:txBody>
      </p:sp>
      <p:sp>
        <p:nvSpPr>
          <p:cNvPr id="3" name="Content Placeholder 2">
            <a:extLst>
              <a:ext uri="{FF2B5EF4-FFF2-40B4-BE49-F238E27FC236}">
                <a16:creationId xmlns:a16="http://schemas.microsoft.com/office/drawing/2014/main" id="{190EE835-5E6B-633D-84C9-6314E7437ECA}"/>
              </a:ext>
            </a:extLst>
          </p:cNvPr>
          <p:cNvSpPr>
            <a:spLocks noGrp="1"/>
          </p:cNvSpPr>
          <p:nvPr>
            <p:ph idx="1"/>
          </p:nvPr>
        </p:nvSpPr>
        <p:spPr>
          <a:xfrm>
            <a:off x="1141412" y="2249487"/>
            <a:ext cx="5894388" cy="3541714"/>
          </a:xfrm>
        </p:spPr>
        <p:txBody>
          <a:bodyPr>
            <a:normAutofit/>
          </a:bodyPr>
          <a:lstStyle/>
          <a:p>
            <a:pPr>
              <a:lnSpc>
                <a:spcPct val="110000"/>
              </a:lnSpc>
            </a:pPr>
            <a:r>
              <a:rPr lang="en-US" sz="1300"/>
              <a:t>Gold futures settled higher on Monday, recouping some of their recent loss as investors awaited what’s widely expected to be the Federal Reserve’s third interest-rate hike of 2018 this week — a well-telegraphed move to markets. It settled Friday at $1,201.30, its lowest level in a week even as it ended little changed in price for all of last week. The dollar and gold, which is chiefly priced in the U.S. currency, tend to move inversely. The deal “highlights views that gold assets in general are undervalued,” said analysts at </a:t>
            </a:r>
            <a:r>
              <a:rPr lang="en-US" sz="1300" err="1"/>
              <a:t>Zaner</a:t>
            </a:r>
            <a:r>
              <a:rPr lang="en-US" sz="1300"/>
              <a:t>. The move also suggests that “gold miners think there is long-term value in gold related </a:t>
            </a:r>
            <a:r>
              <a:rPr lang="en-US" sz="1300" err="1"/>
              <a:t>assets.”The</a:t>
            </a:r>
            <a:r>
              <a:rPr lang="en-US" sz="1300"/>
              <a:t> combined operation will own five of the world’s top 10 tier-one gold assets with two potential tier-one gold projects under development or expansion, the companies said.</a:t>
            </a:r>
          </a:p>
          <a:p>
            <a:pPr>
              <a:lnSpc>
                <a:spcPct val="110000"/>
              </a:lnSpc>
            </a:pPr>
            <a:r>
              <a:rPr lang="en-US" sz="1300"/>
              <a:t>positive </a:t>
            </a:r>
          </a:p>
          <a:p>
            <a:pPr>
              <a:lnSpc>
                <a:spcPct val="110000"/>
              </a:lnSpc>
            </a:pPr>
            <a:r>
              <a:rPr lang="en-US" sz="1300"/>
              <a:t>{'trust': 0.29, 'fear': 0.22, 'surprise': 0.16, 'anticipation': 0.16, 'joy': 0.08, 'sadness': 0.05, 'anger': 0.03, 'disgust': 0.0}</a:t>
            </a:r>
          </a:p>
          <a:p>
            <a:pPr>
              <a:lnSpc>
                <a:spcPct val="110000"/>
              </a:lnSpc>
            </a:pPr>
            <a:r>
              <a:rPr lang="en-US" sz="1300"/>
              <a:t>{'Fear': 0.56, 'Surprise': 0.17, 'Sad': 0.17, 'Happy': 0.06, 'Angry': 0.04}</a:t>
            </a:r>
          </a:p>
        </p:txBody>
      </p:sp>
      <p:pic>
        <p:nvPicPr>
          <p:cNvPr id="41" name="Picture 40" descr="Binoculars looking out on island lighthouse">
            <a:extLst>
              <a:ext uri="{FF2B5EF4-FFF2-40B4-BE49-F238E27FC236}">
                <a16:creationId xmlns:a16="http://schemas.microsoft.com/office/drawing/2014/main" id="{7BE19656-018D-9235-3957-2B9ED9515839}"/>
              </a:ext>
            </a:extLst>
          </p:cNvPr>
          <p:cNvPicPr>
            <a:picLocks noChangeAspect="1"/>
          </p:cNvPicPr>
          <p:nvPr/>
        </p:nvPicPr>
        <p:blipFill rotWithShape="1">
          <a:blip r:embed="rId3"/>
          <a:srcRect l="26890" r="25876" b="2"/>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8249492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6" name="Rectangle 45">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D82373AF-6F9D-2117-0C58-70395F75391B}"/>
              </a:ext>
            </a:extLst>
          </p:cNvPr>
          <p:cNvSpPr>
            <a:spLocks noGrp="1"/>
          </p:cNvSpPr>
          <p:nvPr>
            <p:ph type="title"/>
          </p:nvPr>
        </p:nvSpPr>
        <p:spPr>
          <a:xfrm>
            <a:off x="4996697" y="618518"/>
            <a:ext cx="6050713" cy="1478570"/>
          </a:xfrm>
        </p:spPr>
        <p:txBody>
          <a:bodyPr>
            <a:normAutofit/>
          </a:bodyPr>
          <a:lstStyle/>
          <a:p>
            <a:r>
              <a:rPr lang="en-US" dirty="0"/>
              <a:t>observation</a:t>
            </a:r>
          </a:p>
        </p:txBody>
      </p:sp>
      <p:pic>
        <p:nvPicPr>
          <p:cNvPr id="41" name="Picture 40" descr="Binoculars looking out on island lighthouse">
            <a:extLst>
              <a:ext uri="{FF2B5EF4-FFF2-40B4-BE49-F238E27FC236}">
                <a16:creationId xmlns:a16="http://schemas.microsoft.com/office/drawing/2014/main" id="{7BE19656-018D-9235-3957-2B9ED9515839}"/>
              </a:ext>
            </a:extLst>
          </p:cNvPr>
          <p:cNvPicPr>
            <a:picLocks noChangeAspect="1"/>
          </p:cNvPicPr>
          <p:nvPr/>
        </p:nvPicPr>
        <p:blipFill rotWithShape="1">
          <a:blip r:embed="rId4"/>
          <a:srcRect l="27932" r="26949" b="-1"/>
          <a:stretch/>
        </p:blipFill>
        <p:spPr>
          <a:xfrm>
            <a:off x="-5597" y="10"/>
            <a:ext cx="4635583" cy="6857990"/>
          </a:xfrm>
          <a:prstGeom prst="rect">
            <a:avLst/>
          </a:prstGeom>
        </p:spPr>
      </p:pic>
      <p:grpSp>
        <p:nvGrpSpPr>
          <p:cNvPr id="49" name="Group 48">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0" name="Rectangle 49">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1"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Rectangle 52">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4"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Rectangle 77">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9"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Rectangle 89">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1"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190EE835-5E6B-633D-84C9-6314E7437ECA}"/>
              </a:ext>
            </a:extLst>
          </p:cNvPr>
          <p:cNvSpPr>
            <a:spLocks noGrp="1"/>
          </p:cNvSpPr>
          <p:nvPr>
            <p:ph idx="1"/>
          </p:nvPr>
        </p:nvSpPr>
        <p:spPr>
          <a:xfrm>
            <a:off x="4968958" y="2249487"/>
            <a:ext cx="6078453" cy="3541714"/>
          </a:xfrm>
        </p:spPr>
        <p:txBody>
          <a:bodyPr>
            <a:normAutofit fontScale="62500" lnSpcReduction="20000"/>
          </a:bodyPr>
          <a:lstStyle/>
          <a:p>
            <a:r>
              <a:rPr lang="en-US" dirty="0"/>
              <a:t>Money Supply Flowing Into Physical </a:t>
            </a:r>
            <a:r>
              <a:rPr lang="en-US" dirty="0" err="1"/>
              <a:t>GoldAll</a:t>
            </a:r>
            <a:r>
              <a:rPr lang="en-US" dirty="0"/>
              <a:t> this excess liquidity has to go somewhere, and historically it’s acted as Miracle-Gro for gold prices. There’s a clear correlation between the annual growth rate in M2 money supply and the price of the yellow metal. In the times when money supply surged from the same period a year earlier, gold prices followed. Global </a:t>
            </a:r>
            <a:r>
              <a:rPr lang="en-US" dirty="0" err="1"/>
              <a:t>InvestorsGold</a:t>
            </a:r>
            <a:r>
              <a:rPr lang="en-US" dirty="0"/>
              <a:t> touched its all-time high of $1,900 an ounce in 2011 when M2 money supply growth soared above 10 percent year-over-year. With supply growth now at 12 percent––and likely headed higher––liquidity has flowed into physical gold as well as paper gold.</a:t>
            </a:r>
          </a:p>
          <a:p>
            <a:r>
              <a:rPr lang="en-US" dirty="0"/>
              <a:t>positive</a:t>
            </a:r>
          </a:p>
          <a:p>
            <a:r>
              <a:rPr lang="en-US" dirty="0"/>
              <a:t>{'surprise': 0.2, 'fear': 0.18, 'anticipation': 0.17, 'trust': 0.13, 'joy': 0.13, 'anger': 0.09, 'sadness': 0.09, 'disgust': 0.0}</a:t>
            </a:r>
          </a:p>
          <a:p>
            <a:r>
              <a:rPr lang="en-US" dirty="0"/>
              <a:t>{'Fear': 0.52, 'Surprise': 0.2, 'Sad': 0.12, 'Happy': 0.09, 'Angry': 0.07}</a:t>
            </a:r>
          </a:p>
        </p:txBody>
      </p:sp>
    </p:spTree>
    <p:extLst>
      <p:ext uri="{BB962C8B-B14F-4D97-AF65-F5344CB8AC3E}">
        <p14:creationId xmlns:p14="http://schemas.microsoft.com/office/powerpoint/2010/main" val="11641668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82373AF-6F9D-2117-0C58-70395F75391B}"/>
              </a:ext>
            </a:extLst>
          </p:cNvPr>
          <p:cNvSpPr>
            <a:spLocks noGrp="1"/>
          </p:cNvSpPr>
          <p:nvPr>
            <p:ph type="title"/>
          </p:nvPr>
        </p:nvSpPr>
        <p:spPr>
          <a:xfrm>
            <a:off x="1141413" y="618518"/>
            <a:ext cx="4459286" cy="1478570"/>
          </a:xfrm>
        </p:spPr>
        <p:txBody>
          <a:bodyPr>
            <a:normAutofit/>
          </a:bodyPr>
          <a:lstStyle/>
          <a:p>
            <a:r>
              <a:rPr lang="en-US" sz="3200"/>
              <a:t>observation</a:t>
            </a:r>
          </a:p>
        </p:txBody>
      </p:sp>
      <p:sp>
        <p:nvSpPr>
          <p:cNvPr id="3" name="Content Placeholder 2">
            <a:extLst>
              <a:ext uri="{FF2B5EF4-FFF2-40B4-BE49-F238E27FC236}">
                <a16:creationId xmlns:a16="http://schemas.microsoft.com/office/drawing/2014/main" id="{190EE835-5E6B-633D-84C9-6314E7437ECA}"/>
              </a:ext>
            </a:extLst>
          </p:cNvPr>
          <p:cNvSpPr>
            <a:spLocks noGrp="1"/>
          </p:cNvSpPr>
          <p:nvPr>
            <p:ph idx="1"/>
          </p:nvPr>
        </p:nvSpPr>
        <p:spPr>
          <a:xfrm>
            <a:off x="1141412" y="2249487"/>
            <a:ext cx="4459287" cy="3965046"/>
          </a:xfrm>
        </p:spPr>
        <p:txBody>
          <a:bodyPr>
            <a:normAutofit/>
          </a:bodyPr>
          <a:lstStyle/>
          <a:p>
            <a:pPr>
              <a:lnSpc>
                <a:spcPct val="110000"/>
              </a:lnSpc>
            </a:pPr>
            <a:r>
              <a:rPr lang="en-US" sz="1100"/>
              <a:t>Kinross Gold will reinstate dividend payments after seven years, aided by its "strong free cash flow" and balance sheet. The Canadian miner also plans to boost production by 20% to 2.9 million gold equivalent ounces by 2023. Kinross Gold’s (KGC) board approved a quarterly dividend of $0.03 per share, which will be payable on Oct. 22 to shareholders of record on Oct. 8. The quarterly dividend of $0.03 per share would amount to an annualized dividend of $0.12 per share and represents an annual yield of approximately 1.3%. Following the news, BMO Capital analyst upgraded Jackie Przybylowski Kinross Gold stock to Buy from Hold and raised the price target to $14.25 (52.4% upside potential) from $13.50.</a:t>
            </a:r>
          </a:p>
          <a:p>
            <a:pPr>
              <a:lnSpc>
                <a:spcPct val="110000"/>
              </a:lnSpc>
            </a:pPr>
            <a:r>
              <a:rPr lang="en-US" sz="1100"/>
              <a:t>positive</a:t>
            </a:r>
          </a:p>
          <a:p>
            <a:pPr>
              <a:lnSpc>
                <a:spcPct val="110000"/>
              </a:lnSpc>
            </a:pPr>
            <a:r>
              <a:rPr lang="en-US" sz="1100"/>
              <a:t>{'anticipation': 0.3, 'joy': 0.27, 'trust': 0.23, 'fear': 0.13, 'sadness': 0.05, 'anger': 0.03, 'surprise': 0.0, 'disgust': 0.0}</a:t>
            </a:r>
          </a:p>
          <a:p>
            <a:pPr>
              <a:lnSpc>
                <a:spcPct val="110000"/>
              </a:lnSpc>
            </a:pPr>
            <a:r>
              <a:rPr lang="en-US" sz="1100"/>
              <a:t>{'Fear': 0.53, 'Happy': 0.23, 'Surprise': 0.12, 'Sad': 0.12, 'Angry': 0.0}</a:t>
            </a:r>
          </a:p>
        </p:txBody>
      </p:sp>
      <p:pic>
        <p:nvPicPr>
          <p:cNvPr id="41" name="Picture 40" descr="Binoculars looking out on island lighthouse">
            <a:extLst>
              <a:ext uri="{FF2B5EF4-FFF2-40B4-BE49-F238E27FC236}">
                <a16:creationId xmlns:a16="http://schemas.microsoft.com/office/drawing/2014/main" id="{7BE19656-018D-9235-3957-2B9ED9515839}"/>
              </a:ext>
            </a:extLst>
          </p:cNvPr>
          <p:cNvPicPr>
            <a:picLocks noChangeAspect="1"/>
          </p:cNvPicPr>
          <p:nvPr/>
        </p:nvPicPr>
        <p:blipFill rotWithShape="1">
          <a:blip r:embed="rId4"/>
          <a:srcRect l="27932" r="26949" b="-1"/>
          <a:stretch/>
        </p:blipFill>
        <p:spPr>
          <a:xfrm>
            <a:off x="6932873" y="618518"/>
            <a:ext cx="3782533"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12" name="Group 11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3"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778156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6" name="Rectangle 45">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D82373AF-6F9D-2117-0C58-70395F75391B}"/>
              </a:ext>
            </a:extLst>
          </p:cNvPr>
          <p:cNvSpPr>
            <a:spLocks noGrp="1"/>
          </p:cNvSpPr>
          <p:nvPr>
            <p:ph type="title"/>
          </p:nvPr>
        </p:nvSpPr>
        <p:spPr>
          <a:xfrm>
            <a:off x="4996697" y="618518"/>
            <a:ext cx="6050713" cy="1478570"/>
          </a:xfrm>
        </p:spPr>
        <p:txBody>
          <a:bodyPr>
            <a:normAutofit/>
          </a:bodyPr>
          <a:lstStyle/>
          <a:p>
            <a:r>
              <a:rPr lang="en-US" dirty="0"/>
              <a:t>observation</a:t>
            </a:r>
          </a:p>
        </p:txBody>
      </p:sp>
      <p:pic>
        <p:nvPicPr>
          <p:cNvPr id="41" name="Picture 40" descr="Binoculars looking out on island lighthouse">
            <a:extLst>
              <a:ext uri="{FF2B5EF4-FFF2-40B4-BE49-F238E27FC236}">
                <a16:creationId xmlns:a16="http://schemas.microsoft.com/office/drawing/2014/main" id="{7BE19656-018D-9235-3957-2B9ED9515839}"/>
              </a:ext>
            </a:extLst>
          </p:cNvPr>
          <p:cNvPicPr>
            <a:picLocks noChangeAspect="1"/>
          </p:cNvPicPr>
          <p:nvPr/>
        </p:nvPicPr>
        <p:blipFill rotWithShape="1">
          <a:blip r:embed="rId4"/>
          <a:srcRect l="27932" r="26949" b="-1"/>
          <a:stretch/>
        </p:blipFill>
        <p:spPr>
          <a:xfrm>
            <a:off x="-5597" y="10"/>
            <a:ext cx="4635583" cy="6857990"/>
          </a:xfrm>
          <a:prstGeom prst="rect">
            <a:avLst/>
          </a:prstGeom>
        </p:spPr>
      </p:pic>
      <p:grpSp>
        <p:nvGrpSpPr>
          <p:cNvPr id="49" name="Group 48">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0" name="Rectangle 49">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1"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Rectangle 52">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4"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Rectangle 77">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9"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Rectangle 89">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1"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190EE835-5E6B-633D-84C9-6314E7437ECA}"/>
              </a:ext>
            </a:extLst>
          </p:cNvPr>
          <p:cNvSpPr>
            <a:spLocks noGrp="1"/>
          </p:cNvSpPr>
          <p:nvPr>
            <p:ph idx="1"/>
          </p:nvPr>
        </p:nvSpPr>
        <p:spPr>
          <a:xfrm>
            <a:off x="4968958" y="2249487"/>
            <a:ext cx="6078453" cy="3541714"/>
          </a:xfrm>
        </p:spPr>
        <p:txBody>
          <a:bodyPr>
            <a:normAutofit fontScale="62500" lnSpcReduction="20000"/>
          </a:bodyPr>
          <a:lstStyle/>
          <a:p>
            <a:r>
              <a:rPr lang="en-US" dirty="0"/>
              <a:t>Sea Limited (NYSE:SE) was in 82 hedge funds' portfolios at the end of the second quarter of 2020. We read hedge fund investor letters and listen to stock pitches at hedge fund conferences. Now we're going to check out the key hedge fund action encompassing Sea Limited (NYSE:SE). So, let's find out which hedge funds were among the top holders of the stock and which hedge funds were making big moves. Compared to these stocks Sea Limited (NYSE:SE) is more popular among hedge funds.</a:t>
            </a:r>
          </a:p>
          <a:p>
            <a:r>
              <a:rPr lang="en-US" dirty="0"/>
              <a:t>neutral</a:t>
            </a:r>
          </a:p>
          <a:p>
            <a:r>
              <a:rPr lang="en-US" dirty="0"/>
              <a:t>{'fear': 0.69, 'sadness': 0.17, 'anger': 0.07, 'surprise': 0.03, 'anticipation': 0.03, 'trust': 0.0, 'disgust': 0.0, 'joy': 0.0}</a:t>
            </a:r>
          </a:p>
          <a:p>
            <a:r>
              <a:rPr lang="en-US" dirty="0"/>
              <a:t>{'Fear': 0.67, 'Surprise': 0.16, 'Sad': 0.11, 'Happy': 0.05, 'Angry': 0.02}</a:t>
            </a:r>
          </a:p>
          <a:p>
            <a:r>
              <a:rPr lang="en-US" b="1" dirty="0"/>
              <a:t>Hedge</a:t>
            </a:r>
            <a:r>
              <a:rPr lang="en-US" dirty="0"/>
              <a:t> is associated with fear </a:t>
            </a:r>
          </a:p>
        </p:txBody>
      </p:sp>
    </p:spTree>
    <p:extLst>
      <p:ext uri="{BB962C8B-B14F-4D97-AF65-F5344CB8AC3E}">
        <p14:creationId xmlns:p14="http://schemas.microsoft.com/office/powerpoint/2010/main" val="3657593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6A54712-40A0-DF50-1876-027E688EC685}"/>
              </a:ext>
            </a:extLst>
          </p:cNvPr>
          <p:cNvSpPr>
            <a:spLocks noGrp="1"/>
          </p:cNvSpPr>
          <p:nvPr>
            <p:ph type="title"/>
          </p:nvPr>
        </p:nvSpPr>
        <p:spPr>
          <a:xfrm>
            <a:off x="1019015" y="1093787"/>
            <a:ext cx="3059969" cy="4697413"/>
          </a:xfrm>
        </p:spPr>
        <p:txBody>
          <a:bodyPr>
            <a:normAutofit/>
          </a:bodyPr>
          <a:lstStyle/>
          <a:p>
            <a:r>
              <a:rPr lang="en-US" dirty="0"/>
              <a:t>What's Next</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38201E-200D-38C0-649D-07904C2FE87D}"/>
              </a:ext>
            </a:extLst>
          </p:cNvPr>
          <p:cNvSpPr>
            <a:spLocks noGrp="1"/>
          </p:cNvSpPr>
          <p:nvPr>
            <p:ph idx="1"/>
          </p:nvPr>
        </p:nvSpPr>
        <p:spPr>
          <a:xfrm>
            <a:off x="5215467" y="1093788"/>
            <a:ext cx="5831944" cy="4697413"/>
          </a:xfrm>
        </p:spPr>
        <p:txBody>
          <a:bodyPr>
            <a:normAutofit lnSpcReduction="10000"/>
          </a:bodyPr>
          <a:lstStyle/>
          <a:p>
            <a:pPr lvl="0">
              <a:lnSpc>
                <a:spcPct val="110000"/>
              </a:lnSpc>
            </a:pPr>
            <a:r>
              <a:rPr lang="en-US" sz="1300" b="1" dirty="0"/>
              <a:t>Summer Goals:</a:t>
            </a:r>
          </a:p>
          <a:p>
            <a:pPr lvl="1">
              <a:lnSpc>
                <a:spcPct val="110000"/>
              </a:lnSpc>
            </a:pPr>
            <a:r>
              <a:rPr lang="en-US" sz="1300" dirty="0"/>
              <a:t>Clean Data - Leverage clean structured data </a:t>
            </a:r>
          </a:p>
          <a:p>
            <a:pPr lvl="1">
              <a:lnSpc>
                <a:spcPct val="110000"/>
              </a:lnSpc>
            </a:pPr>
            <a:r>
              <a:rPr lang="en-US" sz="1300" dirty="0"/>
              <a:t>Enhanced vocabulary with financial terms </a:t>
            </a:r>
          </a:p>
          <a:p>
            <a:pPr lvl="1">
              <a:lnSpc>
                <a:spcPct val="110000"/>
              </a:lnSpc>
            </a:pPr>
            <a:r>
              <a:rPr lang="en-US" sz="1300" dirty="0"/>
              <a:t>Emotion Mixing based on counseling theory</a:t>
            </a:r>
          </a:p>
          <a:p>
            <a:pPr lvl="1">
              <a:lnSpc>
                <a:spcPct val="110000"/>
              </a:lnSpc>
            </a:pPr>
            <a:r>
              <a:rPr lang="en-US" sz="1300" dirty="0"/>
              <a:t>Accuracy of NLP</a:t>
            </a:r>
          </a:p>
          <a:p>
            <a:pPr lvl="1">
              <a:lnSpc>
                <a:spcPct val="110000"/>
              </a:lnSpc>
            </a:pPr>
            <a:r>
              <a:rPr lang="en-US" sz="1300" dirty="0"/>
              <a:t>Named Entity Recognition to build Correlation Graph</a:t>
            </a:r>
          </a:p>
          <a:p>
            <a:pPr lvl="1">
              <a:lnSpc>
                <a:spcPct val="110000"/>
              </a:lnSpc>
            </a:pPr>
            <a:r>
              <a:rPr lang="en-US" sz="1300" dirty="0"/>
              <a:t>Outline of Research paper related to emotional analysis of News Data</a:t>
            </a:r>
          </a:p>
          <a:p>
            <a:pPr lvl="1">
              <a:lnSpc>
                <a:spcPct val="110000"/>
              </a:lnSpc>
            </a:pPr>
            <a:r>
              <a:rPr lang="en-US" sz="1300" dirty="0"/>
              <a:t>Determine target journals/editors (and subsequent any research articles that should be included)</a:t>
            </a:r>
          </a:p>
          <a:p>
            <a:pPr lvl="0">
              <a:lnSpc>
                <a:spcPct val="110000"/>
              </a:lnSpc>
            </a:pPr>
            <a:r>
              <a:rPr lang="en-US" sz="1300" b="1" dirty="0"/>
              <a:t>Fall Goals:</a:t>
            </a:r>
          </a:p>
          <a:p>
            <a:pPr lvl="1">
              <a:lnSpc>
                <a:spcPct val="110000"/>
              </a:lnSpc>
            </a:pPr>
            <a:r>
              <a:rPr lang="en-US" sz="1300" dirty="0"/>
              <a:t>Publish NLP Emotional Analysis (financial articles) and improvement over text2emotion used in current and emerging research</a:t>
            </a:r>
          </a:p>
          <a:p>
            <a:pPr lvl="1">
              <a:lnSpc>
                <a:spcPct val="110000"/>
              </a:lnSpc>
            </a:pPr>
            <a:r>
              <a:rPr lang="en-US" sz="1300" dirty="0"/>
              <a:t>B) Research: Genetic Algorithms applied to TCN</a:t>
            </a:r>
          </a:p>
          <a:p>
            <a:pPr lvl="2">
              <a:lnSpc>
                <a:spcPct val="110000"/>
              </a:lnSpc>
            </a:pPr>
            <a:r>
              <a:rPr lang="en-US" sz="1300" dirty="0"/>
              <a:t>Apply to layers (pruning/structure) and hyper parameters </a:t>
            </a:r>
          </a:p>
          <a:p>
            <a:pPr lvl="2">
              <a:lnSpc>
                <a:spcPct val="110000"/>
              </a:lnSpc>
            </a:pPr>
            <a:r>
              <a:rPr lang="en-US" sz="1300" dirty="0"/>
              <a:t>Goal: Determine best genetic algorithms that can be applied (parameter tuning, black-box, binary gene encoding, adaptive) and fitness functions to apply</a:t>
            </a:r>
          </a:p>
          <a:p>
            <a:pPr lvl="2">
              <a:lnSpc>
                <a:spcPct val="110000"/>
              </a:lnSpc>
            </a:pPr>
            <a:r>
              <a:rPr lang="en-US" sz="1300" dirty="0"/>
              <a:t>Output experiments across different genetic algorithms </a:t>
            </a:r>
          </a:p>
          <a:p>
            <a:pPr>
              <a:lnSpc>
                <a:spcPct val="110000"/>
              </a:lnSpc>
            </a:pPr>
            <a:endParaRPr lang="en-US" sz="1300" dirty="0"/>
          </a:p>
        </p:txBody>
      </p:sp>
    </p:spTree>
    <p:extLst>
      <p:ext uri="{BB962C8B-B14F-4D97-AF65-F5344CB8AC3E}">
        <p14:creationId xmlns:p14="http://schemas.microsoft.com/office/powerpoint/2010/main" val="31911536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Final 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417" y="1464776"/>
            <a:ext cx="1442423" cy="1442423"/>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47660</TotalTime>
  <Words>10802</Words>
  <Application>Microsoft Macintosh PowerPoint</Application>
  <PresentationFormat>Widescreen</PresentationFormat>
  <Paragraphs>1484</Paragraphs>
  <Slides>111</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Cambria Math</vt:lpstr>
      <vt:lpstr>Helvetica Neue</vt:lpstr>
      <vt:lpstr>NeueMontreal</vt:lpstr>
      <vt:lpstr>Tw Cen MT</vt:lpstr>
      <vt:lpstr>Yahoo Sans Finance</vt:lpstr>
      <vt:lpstr>Circuit</vt:lpstr>
      <vt:lpstr>Temporal Analysis Performant Evolution</vt:lpstr>
      <vt:lpstr>A) Research: TCN</vt:lpstr>
      <vt:lpstr>Schedule</vt:lpstr>
      <vt:lpstr>Schedule</vt:lpstr>
      <vt:lpstr>TCN Basic model</vt:lpstr>
      <vt:lpstr>Hyper Parameters</vt:lpstr>
      <vt:lpstr>Oil, CPI, Dollar Index</vt:lpstr>
      <vt:lpstr>What’s Happened</vt:lpstr>
      <vt:lpstr>News sentiment</vt:lpstr>
      <vt:lpstr>With covariate News</vt:lpstr>
      <vt:lpstr>Different models</vt:lpstr>
      <vt:lpstr>Different models</vt:lpstr>
      <vt:lpstr>Different models</vt:lpstr>
      <vt:lpstr>TCN Model</vt:lpstr>
      <vt:lpstr>Guassian likelhoold</vt:lpstr>
      <vt:lpstr>Parameter approach</vt:lpstr>
      <vt:lpstr>Comparison</vt:lpstr>
      <vt:lpstr>What's next</vt:lpstr>
      <vt:lpstr>N-beats NEURAL BASIS EXPANSION ANALYSIS FOR INTERPRETABLE TIME SERIES FORECASTING</vt:lpstr>
      <vt:lpstr>Comparison</vt:lpstr>
      <vt:lpstr>What's next</vt:lpstr>
      <vt:lpstr>Results</vt:lpstr>
      <vt:lpstr>Comparison</vt:lpstr>
      <vt:lpstr>Sentiment</vt:lpstr>
      <vt:lpstr>Financial – Polarity scores</vt:lpstr>
      <vt:lpstr>How it works</vt:lpstr>
      <vt:lpstr>DECISION</vt:lpstr>
      <vt:lpstr>NLP improvements</vt:lpstr>
      <vt:lpstr>News sources</vt:lpstr>
      <vt:lpstr>Advanced NLP </vt:lpstr>
      <vt:lpstr>Conceptual model</vt:lpstr>
      <vt:lpstr>Spring break</vt:lpstr>
      <vt:lpstr>Conference </vt:lpstr>
      <vt:lpstr>Main papers</vt:lpstr>
      <vt:lpstr>Emotion </vt:lpstr>
      <vt:lpstr>Co-occurrence</vt:lpstr>
      <vt:lpstr>Bringing it together</vt:lpstr>
      <vt:lpstr>NLP Component</vt:lpstr>
      <vt:lpstr>Sector data – Yahoo time series</vt:lpstr>
      <vt:lpstr>Top 10 Holdings (76.93% of Total Assets)</vt:lpstr>
      <vt:lpstr>Top 10 Holdings (62.45% of Total Assets)</vt:lpstr>
      <vt:lpstr>Top 10 Holdings (63.19% of Total Assets)</vt:lpstr>
      <vt:lpstr>Top 10 Holdings (53.31% of Total Assets)</vt:lpstr>
      <vt:lpstr>Top 10 Holdings (69.58% of Total Assets)</vt:lpstr>
      <vt:lpstr>Top 10 Holdings (70.05% of Total Assets)</vt:lpstr>
      <vt:lpstr>Top 10 Holdings (49.80% of Total Assets)</vt:lpstr>
      <vt:lpstr>Top 10 Holdings (54.76% of Total Assets)</vt:lpstr>
      <vt:lpstr>Top 10 Holdings (66.91% of Total Assets)</vt:lpstr>
      <vt:lpstr>Top 10 Holdings (78.92% of Total Assets)</vt:lpstr>
      <vt:lpstr>Top 10 Holdings (64.09% of Total Assets)</vt:lpstr>
      <vt:lpstr>Top 10 Holdings (45.68% of Total Assets)</vt:lpstr>
      <vt:lpstr>Top 10 Holdings (27.37% of Total Assets)</vt:lpstr>
      <vt:lpstr>Other considerations</vt:lpstr>
      <vt:lpstr>mediacloud</vt:lpstr>
      <vt:lpstr>Queries</vt:lpstr>
      <vt:lpstr>Download news</vt:lpstr>
      <vt:lpstr>Number of articles downloaded</vt:lpstr>
      <vt:lpstr>Next steps</vt:lpstr>
      <vt:lpstr>Process</vt:lpstr>
      <vt:lpstr>Something doesn’t look right…</vt:lpstr>
      <vt:lpstr>BERT model applied to news </vt:lpstr>
      <vt:lpstr>Other lessons learned</vt:lpstr>
      <vt:lpstr>Next experiment – larger models</vt:lpstr>
      <vt:lpstr>bert-large-uncased</vt:lpstr>
      <vt:lpstr>BERT model applied to news </vt:lpstr>
      <vt:lpstr>Roberta</vt:lpstr>
      <vt:lpstr>roberta model applied to news </vt:lpstr>
      <vt:lpstr>Finbert</vt:lpstr>
      <vt:lpstr>finbert model applied to news </vt:lpstr>
      <vt:lpstr>Summary</vt:lpstr>
      <vt:lpstr>Next steps – next two weeks</vt:lpstr>
      <vt:lpstr>Research</vt:lpstr>
      <vt:lpstr>Research </vt:lpstr>
      <vt:lpstr>Word affect</vt:lpstr>
      <vt:lpstr>Other libraries</vt:lpstr>
      <vt:lpstr>Simple Algorithm</vt:lpstr>
      <vt:lpstr>Possible adjustments</vt:lpstr>
      <vt:lpstr>insight</vt:lpstr>
      <vt:lpstr>insight</vt:lpstr>
      <vt:lpstr>problems</vt:lpstr>
      <vt:lpstr>Some thoughts</vt:lpstr>
      <vt:lpstr>Updates</vt:lpstr>
      <vt:lpstr>Fine tuning</vt:lpstr>
      <vt:lpstr>More analysis</vt:lpstr>
      <vt:lpstr>More analysis</vt:lpstr>
      <vt:lpstr>More analysis</vt:lpstr>
      <vt:lpstr>More analysis</vt:lpstr>
      <vt:lpstr>More analysis</vt:lpstr>
      <vt:lpstr>Some good results</vt:lpstr>
      <vt:lpstr>Mixing</vt:lpstr>
      <vt:lpstr>More ideas</vt:lpstr>
      <vt:lpstr>Compare on finance news</vt:lpstr>
      <vt:lpstr>observation</vt:lpstr>
      <vt:lpstr>observation</vt:lpstr>
      <vt:lpstr>observation</vt:lpstr>
      <vt:lpstr>observation</vt:lpstr>
      <vt:lpstr>observation</vt:lpstr>
      <vt:lpstr>What's Next</vt:lpstr>
      <vt:lpstr>Final Concept</vt:lpstr>
      <vt:lpstr>Initial thoughts</vt:lpstr>
      <vt:lpstr>A) Research: TCN</vt:lpstr>
      <vt:lpstr>B) Research: GA</vt:lpstr>
      <vt:lpstr>C) Applied: E-TCN</vt:lpstr>
      <vt:lpstr>D) Applied: E-TCN</vt:lpstr>
      <vt:lpstr>Appendix</vt:lpstr>
      <vt:lpstr>Lessons Learned Last time</vt:lpstr>
      <vt:lpstr>Correlation</vt:lpstr>
      <vt:lpstr>Problem statement prediction</vt:lpstr>
      <vt:lpstr>Dataset – Federal reserve</vt:lpstr>
      <vt:lpstr>Sector data – Yahoo time series</vt:lpstr>
      <vt:lpstr>Newer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McCarthy, Shawn E</cp:lastModifiedBy>
  <cp:revision>149</cp:revision>
  <dcterms:created xsi:type="dcterms:W3CDTF">2020-11-22T18:41:05Z</dcterms:created>
  <dcterms:modified xsi:type="dcterms:W3CDTF">2022-05-11T19:44:29Z</dcterms:modified>
</cp:coreProperties>
</file>